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7" r:id="rId2"/>
    <p:sldId id="264" r:id="rId3"/>
    <p:sldId id="277" r:id="rId4"/>
    <p:sldId id="259" r:id="rId5"/>
    <p:sldId id="260" r:id="rId6"/>
    <p:sldId id="266" r:id="rId7"/>
    <p:sldId id="267" r:id="rId8"/>
    <p:sldId id="279" r:id="rId9"/>
    <p:sldId id="261" r:id="rId10"/>
    <p:sldId id="258" r:id="rId11"/>
    <p:sldId id="268" r:id="rId12"/>
    <p:sldId id="269" r:id="rId13"/>
    <p:sldId id="281" r:id="rId14"/>
    <p:sldId id="270" r:id="rId15"/>
    <p:sldId id="271" r:id="rId16"/>
    <p:sldId id="273" r:id="rId17"/>
    <p:sldId id="272" r:id="rId18"/>
    <p:sldId id="274" r:id="rId19"/>
    <p:sldId id="275" r:id="rId20"/>
    <p:sldId id="276" r:id="rId21"/>
  </p:sldIdLst>
  <p:sldSz cx="9144000" cy="6858000" type="screen4x3"/>
  <p:notesSz cx="6735763" cy="986948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E88AC955-18BA-46D3-8612-E59265550132}" type="datetimeFigureOut">
              <a:rPr lang="zh-CN" altLang="en-US" smtClean="0"/>
              <a:t>2017/10/29</a:t>
            </a:fld>
            <a:endParaRPr lang="zh-CN" altLang="en-US"/>
          </a:p>
        </p:txBody>
      </p:sp>
      <p:sp>
        <p:nvSpPr>
          <p:cNvPr id="4" name="页脚占位符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031E859F-5AD9-4294-B16D-F086919D237A}"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C6667C5B-4B44-4276-82D7-4E163E8E0C9B}" type="datetimeFigureOut">
              <a:rPr lang="zh-CN" altLang="en-US" smtClean="0"/>
              <a:pPr/>
              <a:t>2017/10/29</a:t>
            </a:fld>
            <a:endParaRPr lang="zh-CN" altLang="en-US"/>
          </a:p>
        </p:txBody>
      </p:sp>
      <p:sp>
        <p:nvSpPr>
          <p:cNvPr id="4" name="幻灯片图像占位符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66AF9A9F-4601-40E1-B13F-93C65A43987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7"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7"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1"/>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1"/>
            <a:ext cx="609600" cy="365125"/>
          </a:xfrm>
        </p:spPr>
        <p:txBody>
          <a:bodyPr/>
          <a:lstStyle/>
          <a:p>
            <a:fld id="{0C913308-F349-4B6D-A68A-DD1791B4A57B}"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pPr/>
              <a:t>2017/10/29</a:t>
            </a:fld>
            <a:endParaRPr lang="zh-CN" altLang="en-US"/>
          </a:p>
        </p:txBody>
      </p:sp>
      <p:sp>
        <p:nvSpPr>
          <p:cNvPr id="22" name="页脚占位符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pPr/>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1285860"/>
            <a:ext cx="7643866" cy="3046988"/>
          </a:xfrm>
          <a:prstGeom prst="rect">
            <a:avLst/>
          </a:prstGeom>
          <a:noFill/>
        </p:spPr>
        <p:txBody>
          <a:bodyPr wrap="square" rtlCol="0">
            <a:spAutoFit/>
          </a:bodyPr>
          <a:lstStyle/>
          <a:p>
            <a:pPr algn="ctr"/>
            <a:r>
              <a:rPr lang="zh-CN" altLang="en-US" sz="4800" b="1" dirty="0" smtClean="0">
                <a:solidFill>
                  <a:srgbClr val="0000FF"/>
                </a:solidFill>
                <a:latin typeface="黑体" pitchFamily="49" charset="-122"/>
                <a:ea typeface="黑体" pitchFamily="49" charset="-122"/>
              </a:rPr>
              <a:t>高中历史一轮复</a:t>
            </a:r>
            <a:r>
              <a:rPr lang="zh-CN" altLang="en-US" sz="4800" b="1" dirty="0" smtClean="0">
                <a:solidFill>
                  <a:srgbClr val="0000FF"/>
                </a:solidFill>
                <a:latin typeface="黑体" pitchFamily="49" charset="-122"/>
                <a:ea typeface="黑体" pitchFamily="49" charset="-122"/>
              </a:rPr>
              <a:t>习</a:t>
            </a:r>
            <a:endParaRPr lang="en-US" altLang="zh-CN" sz="6000" b="1" dirty="0" smtClean="0"/>
          </a:p>
          <a:p>
            <a:pPr algn="ctr"/>
            <a:endParaRPr lang="en-US" altLang="zh-CN" sz="3600" b="1" dirty="0" smtClean="0">
              <a:solidFill>
                <a:srgbClr val="FF0000"/>
              </a:solidFill>
              <a:latin typeface="黑体" pitchFamily="49" charset="-122"/>
              <a:ea typeface="黑体" pitchFamily="49" charset="-122"/>
            </a:endParaRPr>
          </a:p>
          <a:p>
            <a:pPr algn="ctr"/>
            <a:r>
              <a:rPr lang="zh-CN" altLang="en-US" sz="3600" b="1" dirty="0" smtClean="0">
                <a:solidFill>
                  <a:srgbClr val="FF0000"/>
                </a:solidFill>
                <a:latin typeface="黑体" pitchFamily="49" charset="-122"/>
                <a:ea typeface="黑体" pitchFamily="49" charset="-122"/>
              </a:rPr>
              <a:t>必修一 第</a:t>
            </a:r>
            <a:r>
              <a:rPr lang="en-US" altLang="zh-CN" sz="3600" b="1" dirty="0" smtClean="0">
                <a:solidFill>
                  <a:srgbClr val="FF0000"/>
                </a:solidFill>
                <a:latin typeface="黑体" pitchFamily="49" charset="-122"/>
                <a:ea typeface="黑体" pitchFamily="49" charset="-122"/>
              </a:rPr>
              <a:t>18</a:t>
            </a:r>
            <a:r>
              <a:rPr lang="zh-CN" altLang="en-US" sz="3600" b="1" dirty="0" smtClean="0">
                <a:solidFill>
                  <a:srgbClr val="FF0000"/>
                </a:solidFill>
                <a:latin typeface="黑体" pitchFamily="49" charset="-122"/>
                <a:ea typeface="黑体" pitchFamily="49" charset="-122"/>
              </a:rPr>
              <a:t>课</a:t>
            </a:r>
            <a:endParaRPr lang="en-US" altLang="zh-CN" sz="3600" b="1" dirty="0" smtClean="0">
              <a:solidFill>
                <a:srgbClr val="FF0000"/>
              </a:solidFill>
              <a:latin typeface="黑体" pitchFamily="49" charset="-122"/>
              <a:ea typeface="黑体" pitchFamily="49" charset="-122"/>
            </a:endParaRPr>
          </a:p>
          <a:p>
            <a:pPr algn="ctr"/>
            <a:endParaRPr lang="en-US" altLang="zh-CN" sz="3600" b="1" dirty="0" smtClean="0">
              <a:solidFill>
                <a:srgbClr val="FF0000"/>
              </a:solidFill>
              <a:latin typeface="黑体" pitchFamily="49" charset="-122"/>
              <a:ea typeface="黑体" pitchFamily="49" charset="-122"/>
            </a:endParaRPr>
          </a:p>
          <a:p>
            <a:pPr algn="ctr"/>
            <a:r>
              <a:rPr lang="zh-CN" altLang="en-US" sz="3600" b="1" dirty="0" smtClean="0">
                <a:solidFill>
                  <a:srgbClr val="FF0000"/>
                </a:solidFill>
                <a:latin typeface="黑体" pitchFamily="49" charset="-122"/>
                <a:ea typeface="黑体" pitchFamily="49" charset="-122"/>
              </a:rPr>
              <a:t>马</a:t>
            </a:r>
            <a:r>
              <a:rPr lang="zh-CN" altLang="en-US" sz="3600" b="1" dirty="0" smtClean="0">
                <a:solidFill>
                  <a:srgbClr val="FF0000"/>
                </a:solidFill>
                <a:latin typeface="黑体" pitchFamily="49" charset="-122"/>
                <a:ea typeface="黑体" pitchFamily="49" charset="-122"/>
              </a:rPr>
              <a:t>克</a:t>
            </a:r>
            <a:r>
              <a:rPr lang="zh-CN" altLang="en-US" sz="3600" b="1" dirty="0" smtClean="0">
                <a:solidFill>
                  <a:srgbClr val="FF0000"/>
                </a:solidFill>
                <a:latin typeface="黑体" pitchFamily="49" charset="-122"/>
                <a:ea typeface="黑体" pitchFamily="49" charset="-122"/>
              </a:rPr>
              <a:t>思主义的</a:t>
            </a:r>
            <a:r>
              <a:rPr lang="zh-CN" altLang="en-US" sz="3600" b="1" dirty="0" smtClean="0">
                <a:solidFill>
                  <a:srgbClr val="FF0000"/>
                </a:solidFill>
                <a:latin typeface="黑体" pitchFamily="49" charset="-122"/>
                <a:ea typeface="黑体" pitchFamily="49" charset="-122"/>
              </a:rPr>
              <a:t>诞</a:t>
            </a:r>
            <a:r>
              <a:rPr lang="zh-CN" altLang="en-US" sz="3600" b="1" dirty="0" smtClean="0">
                <a:solidFill>
                  <a:srgbClr val="FF0000"/>
                </a:solidFill>
                <a:latin typeface="黑体" pitchFamily="49" charset="-122"/>
                <a:ea typeface="黑体" pitchFamily="49" charset="-122"/>
              </a:rPr>
              <a:t>生与巴黎公社</a:t>
            </a:r>
            <a:endParaRPr lang="zh-CN" altLang="en-US" sz="3600" b="1"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565832"/>
            <a:ext cx="8572560" cy="1077218"/>
          </a:xfrm>
          <a:prstGeom prst="rect">
            <a:avLst/>
          </a:prstGeom>
          <a:noFill/>
          <a:ln w="3175">
            <a:solidFill>
              <a:schemeClr val="tx1"/>
            </a:solidFill>
          </a:ln>
        </p:spPr>
        <p:txBody>
          <a:bodyPr wrap="square" rtlCol="0">
            <a:spAutoFit/>
          </a:bodyPr>
          <a:lstStyle/>
          <a:p>
            <a:r>
              <a:rPr lang="zh-CN" altLang="en-US" sz="3200" b="1" dirty="0" smtClean="0">
                <a:solidFill>
                  <a:srgbClr val="FF0000"/>
                </a:solidFill>
                <a:latin typeface="黑体" pitchFamily="49" charset="-122"/>
                <a:ea typeface="黑体" pitchFamily="49" charset="-122"/>
              </a:rPr>
              <a:t>思考</a:t>
            </a:r>
            <a:r>
              <a:rPr lang="en-US" altLang="zh-CN" sz="3200" b="1" dirty="0" smtClean="0">
                <a:solidFill>
                  <a:srgbClr val="FF0000"/>
                </a:solidFill>
                <a:latin typeface="黑体" pitchFamily="49" charset="-122"/>
                <a:ea typeface="黑体" pitchFamily="49" charset="-122"/>
              </a:rPr>
              <a:t>2</a:t>
            </a:r>
            <a:r>
              <a:rPr lang="zh-CN" altLang="en-US" sz="3200" b="1" dirty="0" smtClean="0">
                <a:solidFill>
                  <a:srgbClr val="FF0000"/>
                </a:solidFill>
                <a:latin typeface="黑体" pitchFamily="49" charset="-122"/>
                <a:ea typeface="黑体" pitchFamily="49" charset="-122"/>
              </a:rPr>
              <a:t>：空想社会主义为什么是“空想”</a:t>
            </a:r>
            <a:r>
              <a:rPr lang="en-US" altLang="zh-CN" sz="3200" b="1" dirty="0" smtClean="0">
                <a:solidFill>
                  <a:srgbClr val="FF0000"/>
                </a:solidFill>
                <a:latin typeface="黑体" pitchFamily="49" charset="-122"/>
                <a:ea typeface="黑体" pitchFamily="49" charset="-122"/>
              </a:rPr>
              <a:t>?</a:t>
            </a:r>
          </a:p>
          <a:p>
            <a:r>
              <a:rPr lang="en-US" altLang="zh-CN" sz="3200" b="1" dirty="0" smtClean="0">
                <a:solidFill>
                  <a:srgbClr val="FF0000"/>
                </a:solidFill>
                <a:latin typeface="黑体" pitchFamily="49" charset="-122"/>
                <a:ea typeface="黑体" pitchFamily="49" charset="-122"/>
              </a:rPr>
              <a:t>       </a:t>
            </a:r>
            <a:r>
              <a:rPr lang="zh-CN" altLang="en-US" sz="3200" b="1" dirty="0" smtClean="0">
                <a:solidFill>
                  <a:srgbClr val="FF0000"/>
                </a:solidFill>
                <a:latin typeface="黑体" pitchFamily="49" charset="-122"/>
                <a:ea typeface="黑体" pitchFamily="49" charset="-122"/>
              </a:rPr>
              <a:t>马克思主义为什么是“科学的”？</a:t>
            </a:r>
          </a:p>
        </p:txBody>
      </p:sp>
      <p:sp>
        <p:nvSpPr>
          <p:cNvPr id="3" name="TextBox 2"/>
          <p:cNvSpPr txBox="1"/>
          <p:nvPr/>
        </p:nvSpPr>
        <p:spPr>
          <a:xfrm>
            <a:off x="285720" y="2099914"/>
            <a:ext cx="8501122" cy="2862322"/>
          </a:xfrm>
          <a:prstGeom prst="rect">
            <a:avLst/>
          </a:prstGeom>
          <a:noFill/>
          <a:ln w="3175">
            <a:solidFill>
              <a:schemeClr val="tx1"/>
            </a:solidFill>
          </a:ln>
        </p:spPr>
        <p:txBody>
          <a:bodyPr wrap="square" rtlCol="0">
            <a:spAutoFit/>
          </a:bodyPr>
          <a:lstStyle/>
          <a:p>
            <a:r>
              <a:rPr lang="en-US" altLang="zh-CN" sz="3000" b="1" dirty="0" smtClean="0">
                <a:solidFill>
                  <a:srgbClr val="FF0000"/>
                </a:solidFill>
                <a:latin typeface="黑体" pitchFamily="49" charset="-122"/>
                <a:ea typeface="黑体" pitchFamily="49" charset="-122"/>
              </a:rPr>
              <a:t>1.</a:t>
            </a:r>
            <a:r>
              <a:rPr lang="zh-CN" altLang="en-US" sz="3000" b="1" dirty="0" smtClean="0">
                <a:solidFill>
                  <a:srgbClr val="FF0000"/>
                </a:solidFill>
                <a:latin typeface="黑体" pitchFamily="49" charset="-122"/>
                <a:ea typeface="黑体" pitchFamily="49" charset="-122"/>
              </a:rPr>
              <a:t>空想性：</a:t>
            </a:r>
            <a:r>
              <a:rPr lang="zh-CN" altLang="en-US" sz="3000" b="1" dirty="0" smtClean="0">
                <a:solidFill>
                  <a:srgbClr val="0000FF"/>
                </a:solidFill>
                <a:latin typeface="黑体" pitchFamily="49" charset="-122"/>
                <a:ea typeface="黑体" pitchFamily="49" charset="-122"/>
              </a:rPr>
              <a:t>不能揭示资本主义社会的本质矛盾和社会发展的一般规律，认识不到无产阶级是推翻资本主义、建设社会主义的核心力量；</a:t>
            </a:r>
            <a:endParaRPr lang="en-US" altLang="zh-CN" sz="3000" b="1" dirty="0" smtClean="0">
              <a:solidFill>
                <a:srgbClr val="0000FF"/>
              </a:solidFill>
              <a:latin typeface="黑体" pitchFamily="49" charset="-122"/>
              <a:ea typeface="黑体" pitchFamily="49" charset="-122"/>
            </a:endParaRPr>
          </a:p>
          <a:p>
            <a:endParaRPr lang="en-US" altLang="zh-CN" sz="3000" b="1" dirty="0" smtClean="0">
              <a:solidFill>
                <a:srgbClr val="0000FF"/>
              </a:solidFill>
              <a:latin typeface="黑体" pitchFamily="49" charset="-122"/>
              <a:ea typeface="黑体" pitchFamily="49" charset="-122"/>
            </a:endParaRPr>
          </a:p>
          <a:p>
            <a:r>
              <a:rPr lang="en-US" altLang="zh-CN" sz="3000" b="1" dirty="0" smtClean="0">
                <a:solidFill>
                  <a:srgbClr val="FF0000"/>
                </a:solidFill>
                <a:latin typeface="黑体" pitchFamily="49" charset="-122"/>
                <a:ea typeface="黑体" pitchFamily="49" charset="-122"/>
              </a:rPr>
              <a:t>2.</a:t>
            </a:r>
            <a:r>
              <a:rPr lang="zh-CN" altLang="en-US" sz="3000" b="1" dirty="0" smtClean="0">
                <a:solidFill>
                  <a:srgbClr val="FF0000"/>
                </a:solidFill>
                <a:latin typeface="黑体" pitchFamily="49" charset="-122"/>
                <a:ea typeface="黑体" pitchFamily="49" charset="-122"/>
              </a:rPr>
              <a:t>科学性：</a:t>
            </a:r>
            <a:r>
              <a:rPr lang="zh-CN" altLang="en-US" sz="3000" b="1" dirty="0" smtClean="0">
                <a:solidFill>
                  <a:srgbClr val="0000FF"/>
                </a:solidFill>
                <a:latin typeface="黑体" pitchFamily="49" charset="-122"/>
                <a:ea typeface="黑体" pitchFamily="49" charset="-122"/>
              </a:rPr>
              <a:t>马克思主义阐明了社会发展的客观规律，揭示了无产阶级的历史使命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843962"/>
            <a:ext cx="8429684" cy="584775"/>
          </a:xfrm>
          <a:prstGeom prst="rect">
            <a:avLst/>
          </a:prstGeom>
          <a:noFill/>
          <a:ln w="3175">
            <a:solidFill>
              <a:schemeClr val="tx1"/>
            </a:solidFill>
          </a:ln>
        </p:spPr>
        <p:txBody>
          <a:bodyPr wrap="square" rtlCol="0">
            <a:spAutoFit/>
          </a:bodyPr>
          <a:lstStyle/>
          <a:p>
            <a:r>
              <a:rPr lang="zh-CN" altLang="en-US" sz="3200" b="1" dirty="0" smtClean="0">
                <a:solidFill>
                  <a:srgbClr val="FF0000"/>
                </a:solidFill>
                <a:latin typeface="黑体" pitchFamily="49" charset="-122"/>
                <a:ea typeface="黑体" pitchFamily="49" charset="-122"/>
              </a:rPr>
              <a:t>思考</a:t>
            </a:r>
            <a:r>
              <a:rPr lang="en-US" altLang="zh-CN" sz="3200" b="1" dirty="0" smtClean="0">
                <a:solidFill>
                  <a:srgbClr val="FF0000"/>
                </a:solidFill>
                <a:latin typeface="黑体" pitchFamily="49" charset="-122"/>
                <a:ea typeface="黑体" pitchFamily="49" charset="-122"/>
              </a:rPr>
              <a:t>3</a:t>
            </a:r>
            <a:r>
              <a:rPr lang="zh-CN" altLang="en-US" sz="3200" b="1" dirty="0" smtClean="0">
                <a:solidFill>
                  <a:srgbClr val="FF0000"/>
                </a:solidFill>
                <a:latin typeface="黑体" pitchFamily="49" charset="-122"/>
                <a:ea typeface="黑体" pitchFamily="49" charset="-122"/>
              </a:rPr>
              <a:t>：巴黎公社是世界上第一个主义国家吗？</a:t>
            </a:r>
          </a:p>
        </p:txBody>
      </p:sp>
      <p:sp>
        <p:nvSpPr>
          <p:cNvPr id="3" name="TextBox 2"/>
          <p:cNvSpPr txBox="1"/>
          <p:nvPr/>
        </p:nvSpPr>
        <p:spPr>
          <a:xfrm>
            <a:off x="357158" y="1928803"/>
            <a:ext cx="8429684" cy="1938992"/>
          </a:xfrm>
          <a:prstGeom prst="rect">
            <a:avLst/>
          </a:prstGeom>
          <a:noFill/>
          <a:ln w="3175">
            <a:solidFill>
              <a:schemeClr val="tx1"/>
            </a:solidFill>
          </a:ln>
        </p:spPr>
        <p:txBody>
          <a:bodyPr wrap="square" rtlCol="0">
            <a:spAutoFit/>
          </a:bodyPr>
          <a:lstStyle/>
          <a:p>
            <a:r>
              <a:rPr lang="zh-CN" altLang="en-US" sz="3000" b="1" dirty="0" smtClean="0">
                <a:solidFill>
                  <a:srgbClr val="FF0000"/>
                </a:solidFill>
                <a:latin typeface="黑体" pitchFamily="49" charset="-122"/>
                <a:ea typeface="黑体" pitchFamily="49" charset="-122"/>
              </a:rPr>
              <a:t>不是。</a:t>
            </a:r>
            <a:endParaRPr lang="en-US" altLang="zh-CN" sz="3000" b="1" dirty="0" smtClean="0">
              <a:solidFill>
                <a:srgbClr val="FF0000"/>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巴黎公社是人类第一个无产阶级政权，但不是世界上第一个社会主义国家，她只是一个地方政权。</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第一个社会主义国家是苏联。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066876"/>
            <a:ext cx="8001056" cy="2862322"/>
          </a:xfrm>
          <a:prstGeom prst="rect">
            <a:avLst/>
          </a:prstGeom>
          <a:noFill/>
          <a:ln w="3175">
            <a:solidFill>
              <a:schemeClr val="tx1"/>
            </a:solidFill>
          </a:ln>
        </p:spPr>
        <p:txBody>
          <a:bodyPr wrap="square" rtlCol="0">
            <a:spAutoFit/>
          </a:bodyPr>
          <a:lstStyle/>
          <a:p>
            <a:r>
              <a:rPr lang="en-US" altLang="zh-CN" sz="3000" b="1" dirty="0" smtClean="0">
                <a:solidFill>
                  <a:srgbClr val="0000FF"/>
                </a:solidFill>
                <a:latin typeface="黑体" pitchFamily="49" charset="-122"/>
                <a:ea typeface="黑体" pitchFamily="49" charset="-122"/>
              </a:rPr>
              <a:t>1.</a:t>
            </a:r>
            <a:r>
              <a:rPr lang="zh-CN" altLang="en-US" sz="3000" b="1" dirty="0" smtClean="0">
                <a:solidFill>
                  <a:srgbClr val="0000FF"/>
                </a:solidFill>
                <a:latin typeface="黑体" pitchFamily="49" charset="-122"/>
                <a:ea typeface="黑体" pitchFamily="49" charset="-122"/>
              </a:rPr>
              <a:t>无产阶级必须打碎资产阶级国家机器，建立新的无产阶级国家机器；</a:t>
            </a:r>
            <a:endParaRPr lang="en-US" altLang="zh-CN" sz="3000" b="1" dirty="0" smtClean="0">
              <a:solidFill>
                <a:srgbClr val="0000FF"/>
              </a:solidFill>
              <a:latin typeface="黑体" pitchFamily="49" charset="-122"/>
              <a:ea typeface="黑体" pitchFamily="49" charset="-122"/>
            </a:endParaRPr>
          </a:p>
          <a:p>
            <a:r>
              <a:rPr lang="en-US" altLang="zh-CN" sz="3000" b="1" dirty="0" smtClean="0">
                <a:solidFill>
                  <a:srgbClr val="0000FF"/>
                </a:solidFill>
                <a:latin typeface="黑体" pitchFamily="49" charset="-122"/>
                <a:ea typeface="黑体" pitchFamily="49" charset="-122"/>
              </a:rPr>
              <a:t>2.</a:t>
            </a:r>
            <a:r>
              <a:rPr lang="zh-CN" altLang="en-US" sz="3000" b="1" dirty="0" smtClean="0">
                <a:solidFill>
                  <a:srgbClr val="0000FF"/>
                </a:solidFill>
                <a:latin typeface="黑体" pitchFamily="49" charset="-122"/>
                <a:ea typeface="黑体" pitchFamily="49" charset="-122"/>
              </a:rPr>
              <a:t>无产阶级要取得革命的胜利和巩固革命成果，必须建立巩固的工农联盟；</a:t>
            </a:r>
            <a:endParaRPr lang="en-US" altLang="zh-CN" sz="3000" b="1" dirty="0" smtClean="0">
              <a:solidFill>
                <a:srgbClr val="0000FF"/>
              </a:solidFill>
              <a:latin typeface="黑体" pitchFamily="49" charset="-122"/>
              <a:ea typeface="黑体" pitchFamily="49" charset="-122"/>
            </a:endParaRPr>
          </a:p>
          <a:p>
            <a:r>
              <a:rPr lang="en-US" altLang="zh-CN" sz="3000" b="1" dirty="0" smtClean="0">
                <a:solidFill>
                  <a:srgbClr val="0000FF"/>
                </a:solidFill>
                <a:latin typeface="黑体" pitchFamily="49" charset="-122"/>
                <a:ea typeface="黑体" pitchFamily="49" charset="-122"/>
              </a:rPr>
              <a:t>3.</a:t>
            </a:r>
            <a:r>
              <a:rPr lang="zh-CN" altLang="en-US" sz="3000" b="1" dirty="0" smtClean="0">
                <a:solidFill>
                  <a:srgbClr val="0000FF"/>
                </a:solidFill>
                <a:latin typeface="黑体" pitchFamily="49" charset="-122"/>
                <a:ea typeface="黑体" pitchFamily="49" charset="-122"/>
              </a:rPr>
              <a:t>科学理论的指导和无产阶级政党的领导是无产阶级革命事业胜利的根本保证。</a:t>
            </a:r>
          </a:p>
        </p:txBody>
      </p:sp>
      <p:sp>
        <p:nvSpPr>
          <p:cNvPr id="3" name="TextBox 2"/>
          <p:cNvSpPr txBox="1"/>
          <p:nvPr/>
        </p:nvSpPr>
        <p:spPr>
          <a:xfrm>
            <a:off x="500034" y="915401"/>
            <a:ext cx="8001056" cy="584775"/>
          </a:xfrm>
          <a:prstGeom prst="rect">
            <a:avLst/>
          </a:prstGeom>
          <a:noFill/>
          <a:ln w="3175">
            <a:solidFill>
              <a:schemeClr val="tx1"/>
            </a:solidFill>
          </a:ln>
        </p:spPr>
        <p:txBody>
          <a:bodyPr wrap="square" rtlCol="0">
            <a:spAutoFit/>
          </a:bodyPr>
          <a:lstStyle/>
          <a:p>
            <a:r>
              <a:rPr lang="zh-CN" altLang="en-US" sz="3200" b="1" dirty="0" smtClean="0">
                <a:solidFill>
                  <a:srgbClr val="FF0000"/>
                </a:solidFill>
                <a:latin typeface="黑体" pitchFamily="49" charset="-122"/>
                <a:ea typeface="黑体" pitchFamily="49" charset="-122"/>
              </a:rPr>
              <a:t>思考</a:t>
            </a:r>
            <a:r>
              <a:rPr lang="en-US" altLang="zh-CN" sz="3200" b="1" dirty="0" smtClean="0">
                <a:solidFill>
                  <a:srgbClr val="FF0000"/>
                </a:solidFill>
                <a:latin typeface="黑体" pitchFamily="49" charset="-122"/>
                <a:ea typeface="黑体" pitchFamily="49" charset="-122"/>
              </a:rPr>
              <a:t>4</a:t>
            </a:r>
            <a:r>
              <a:rPr lang="zh-CN" altLang="en-US" sz="3200" b="1" dirty="0" smtClean="0">
                <a:solidFill>
                  <a:srgbClr val="FF0000"/>
                </a:solidFill>
                <a:latin typeface="黑体" pitchFamily="49" charset="-122"/>
                <a:ea typeface="黑体" pitchFamily="49" charset="-122"/>
              </a:rPr>
              <a:t>：巴黎公社革命的经验教训</a:t>
            </a:r>
            <a:endParaRPr lang="en-US" altLang="zh-CN" sz="3200" b="1" dirty="0" smtClean="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4414" y="2428868"/>
            <a:ext cx="6858048" cy="707886"/>
          </a:xfrm>
          <a:prstGeom prst="rect">
            <a:avLst/>
          </a:prstGeom>
          <a:noFill/>
        </p:spPr>
        <p:txBody>
          <a:bodyPr wrap="square" rtlCol="0">
            <a:spAutoFit/>
          </a:bodyPr>
          <a:lstStyle/>
          <a:p>
            <a:pPr algn="ctr"/>
            <a:r>
              <a:rPr lang="zh-CN" altLang="en-US" sz="4000" b="1" dirty="0" smtClean="0">
                <a:solidFill>
                  <a:srgbClr val="FF0000"/>
                </a:solidFill>
                <a:latin typeface="黑体" pitchFamily="49" charset="-122"/>
                <a:ea typeface="黑体" pitchFamily="49" charset="-122"/>
              </a:rPr>
              <a:t>第三部分 高考大练兵</a:t>
            </a:r>
            <a:endParaRPr lang="zh-CN" altLang="en-US" sz="4000" b="1"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071547"/>
            <a:ext cx="8501122" cy="3323987"/>
          </a:xfrm>
          <a:prstGeom prst="rect">
            <a:avLst/>
          </a:prstGeom>
          <a:noFill/>
          <a:ln w="3175">
            <a:solidFill>
              <a:schemeClr val="tx1"/>
            </a:solidFill>
          </a:ln>
        </p:spPr>
        <p:txBody>
          <a:bodyPr wrap="square" rtlCol="0">
            <a:spAutoFit/>
          </a:bodyPr>
          <a:lstStyle/>
          <a:p>
            <a:r>
              <a:rPr lang="en-US" altLang="zh-CN" sz="3000" b="1" dirty="0" smtClean="0">
                <a:solidFill>
                  <a:srgbClr val="0000FF"/>
                </a:solidFill>
                <a:latin typeface="黑体" pitchFamily="49" charset="-122"/>
                <a:ea typeface="黑体" pitchFamily="49" charset="-122"/>
              </a:rPr>
              <a:t>1</a:t>
            </a:r>
            <a:r>
              <a:rPr lang="zh-CN" altLang="zh-CN"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2014</a:t>
            </a:r>
            <a:r>
              <a:rPr lang="zh-CN" altLang="zh-CN" sz="3000" b="1" dirty="0" smtClean="0">
                <a:solidFill>
                  <a:srgbClr val="0000FF"/>
                </a:solidFill>
                <a:latin typeface="黑体" pitchFamily="49" charset="-122"/>
                <a:ea typeface="黑体" pitchFamily="49" charset="-122"/>
              </a:rPr>
              <a:t>·广东高考·</a:t>
            </a:r>
            <a:r>
              <a:rPr lang="en-US" altLang="zh-CN" sz="3000" b="1" dirty="0" smtClean="0">
                <a:solidFill>
                  <a:srgbClr val="0000FF"/>
                </a:solidFill>
                <a:latin typeface="黑体" pitchFamily="49" charset="-122"/>
                <a:ea typeface="黑体" pitchFamily="49" charset="-122"/>
              </a:rPr>
              <a:t>21</a:t>
            </a:r>
            <a:r>
              <a:rPr lang="zh-CN" altLang="zh-CN" sz="3000" b="1" dirty="0" smtClean="0">
                <a:solidFill>
                  <a:srgbClr val="0000FF"/>
                </a:solidFill>
                <a:latin typeface="黑体" pitchFamily="49" charset="-122"/>
                <a:ea typeface="黑体" pitchFamily="49" charset="-122"/>
              </a:rPr>
              <a:t>）“根据它用某国文字发行的份数，不仅可以相当准确地判断该国工人运动的状况，而且可以相当准确地判断该</a:t>
            </a:r>
            <a:r>
              <a:rPr lang="zh-CN" altLang="zh-CN" sz="3000" b="1" dirty="0" smtClean="0">
                <a:solidFill>
                  <a:srgbClr val="0000FF"/>
                </a:solidFill>
                <a:latin typeface="黑体" pitchFamily="49" charset="-122"/>
                <a:ea typeface="黑体" pitchFamily="49" charset="-122"/>
              </a:rPr>
              <a:t>国工</a:t>
            </a:r>
            <a:r>
              <a:rPr lang="zh-CN" altLang="zh-CN" sz="3000" b="1" dirty="0" smtClean="0">
                <a:solidFill>
                  <a:srgbClr val="0000FF"/>
                </a:solidFill>
                <a:latin typeface="黑体" pitchFamily="49" charset="-122"/>
                <a:ea typeface="黑体" pitchFamily="49" charset="-122"/>
              </a:rPr>
              <a:t>业发展的程度。”这句话中的“它”指的是</a:t>
            </a:r>
          </a:p>
          <a:p>
            <a:r>
              <a:rPr lang="en-US" altLang="zh-CN" sz="3000" b="1" dirty="0" smtClean="0">
                <a:solidFill>
                  <a:srgbClr val="0000FF"/>
                </a:solidFill>
                <a:latin typeface="黑体" pitchFamily="49" charset="-122"/>
                <a:ea typeface="黑体" pitchFamily="49" charset="-122"/>
              </a:rPr>
              <a:t>A</a:t>
            </a:r>
            <a:r>
              <a:rPr lang="zh-CN" altLang="zh-CN" sz="3000" b="1" dirty="0" smtClean="0">
                <a:solidFill>
                  <a:srgbClr val="0000FF"/>
                </a:solidFill>
                <a:latin typeface="黑体" pitchFamily="49" charset="-122"/>
                <a:ea typeface="黑体" pitchFamily="49" charset="-122"/>
              </a:rPr>
              <a:t>．《四月提纲》</a:t>
            </a:r>
            <a:r>
              <a:rPr lang="en-US" altLang="zh-CN" sz="3000" b="1" dirty="0" smtClean="0">
                <a:solidFill>
                  <a:srgbClr val="0000FF"/>
                </a:solidFill>
                <a:latin typeface="黑体" pitchFamily="49" charset="-122"/>
                <a:ea typeface="黑体" pitchFamily="49" charset="-122"/>
              </a:rPr>
              <a:t>   	B</a:t>
            </a:r>
            <a:r>
              <a:rPr lang="zh-CN" altLang="zh-CN" sz="3000" b="1" dirty="0" smtClean="0">
                <a:solidFill>
                  <a:srgbClr val="0000FF"/>
                </a:solidFill>
                <a:latin typeface="黑体" pitchFamily="49" charset="-122"/>
                <a:ea typeface="黑体" pitchFamily="49" charset="-122"/>
              </a:rPr>
              <a:t>．《共产党宣言》</a:t>
            </a:r>
          </a:p>
          <a:p>
            <a:r>
              <a:rPr lang="en-US" altLang="zh-CN" sz="3000" b="1" dirty="0" smtClean="0">
                <a:solidFill>
                  <a:srgbClr val="0000FF"/>
                </a:solidFill>
                <a:latin typeface="黑体" pitchFamily="49" charset="-122"/>
                <a:ea typeface="黑体" pitchFamily="49" charset="-122"/>
              </a:rPr>
              <a:t>C</a:t>
            </a:r>
            <a:r>
              <a:rPr lang="zh-CN" altLang="zh-CN" sz="3000" b="1" dirty="0" smtClean="0">
                <a:solidFill>
                  <a:srgbClr val="0000FF"/>
                </a:solidFill>
                <a:latin typeface="黑体" pitchFamily="49" charset="-122"/>
                <a:ea typeface="黑体" pitchFamily="49" charset="-122"/>
              </a:rPr>
              <a:t>．《大抗议书》</a:t>
            </a:r>
            <a:r>
              <a:rPr lang="en-US" altLang="zh-CN" sz="3000" b="1" dirty="0" smtClean="0">
                <a:solidFill>
                  <a:srgbClr val="0000FF"/>
                </a:solidFill>
                <a:latin typeface="黑体" pitchFamily="49" charset="-122"/>
                <a:ea typeface="黑体" pitchFamily="49" charset="-122"/>
              </a:rPr>
              <a:t>    	D</a:t>
            </a:r>
            <a:r>
              <a:rPr lang="zh-CN" altLang="zh-CN" sz="3000" b="1" dirty="0" smtClean="0">
                <a:solidFill>
                  <a:srgbClr val="0000FF"/>
                </a:solidFill>
                <a:latin typeface="黑体" pitchFamily="49" charset="-122"/>
                <a:ea typeface="黑体" pitchFamily="49" charset="-122"/>
              </a:rPr>
              <a:t>．《人权宣言》</a:t>
            </a:r>
          </a:p>
          <a:p>
            <a:endParaRPr lang="zh-CN" altLang="en-US" sz="3000" b="1" dirty="0" smtClean="0">
              <a:solidFill>
                <a:srgbClr val="0000FF"/>
              </a:solidFill>
              <a:latin typeface="黑体" pitchFamily="49" charset="-122"/>
              <a:ea typeface="黑体" pitchFamily="49" charset="-122"/>
            </a:endParaRPr>
          </a:p>
        </p:txBody>
      </p:sp>
      <p:sp>
        <p:nvSpPr>
          <p:cNvPr id="3" name="TextBox 2"/>
          <p:cNvSpPr txBox="1"/>
          <p:nvPr/>
        </p:nvSpPr>
        <p:spPr>
          <a:xfrm>
            <a:off x="6215074" y="4929198"/>
            <a:ext cx="1928826" cy="646331"/>
          </a:xfrm>
          <a:prstGeom prst="rect">
            <a:avLst/>
          </a:prstGeom>
          <a:noFill/>
        </p:spPr>
        <p:txBody>
          <a:bodyPr wrap="square" rtlCol="0">
            <a:spAutoFit/>
          </a:bodyPr>
          <a:lstStyle/>
          <a:p>
            <a:r>
              <a:rPr lang="zh-CN" altLang="en-US" sz="3600" b="1" dirty="0" smtClean="0">
                <a:solidFill>
                  <a:srgbClr val="FF0000"/>
                </a:solidFill>
              </a:rPr>
              <a:t>答案：</a:t>
            </a:r>
            <a:r>
              <a:rPr lang="en-US" altLang="zh-CN" sz="3600" b="1" dirty="0" smtClean="0">
                <a:solidFill>
                  <a:srgbClr val="FF0000"/>
                </a:solidFill>
              </a:rPr>
              <a:t>B </a:t>
            </a:r>
            <a:endParaRPr lang="zh-CN" altLang="en-US" sz="3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000109"/>
            <a:ext cx="8286808" cy="3323987"/>
          </a:xfrm>
          <a:prstGeom prst="rect">
            <a:avLst/>
          </a:prstGeom>
          <a:noFill/>
          <a:ln w="3175">
            <a:solidFill>
              <a:schemeClr val="tx1"/>
            </a:solidFill>
          </a:ln>
        </p:spPr>
        <p:txBody>
          <a:bodyPr wrap="square" rtlCol="0">
            <a:spAutoFit/>
          </a:bodyPr>
          <a:lstStyle/>
          <a:p>
            <a:r>
              <a:rPr lang="en-US" altLang="zh-CN" sz="3000" b="1" dirty="0" smtClean="0">
                <a:solidFill>
                  <a:srgbClr val="0000FF"/>
                </a:solidFill>
                <a:latin typeface="黑体" pitchFamily="49" charset="-122"/>
                <a:ea typeface="黑体" pitchFamily="49" charset="-122"/>
              </a:rPr>
              <a:t>2</a:t>
            </a:r>
            <a:r>
              <a:rPr lang="zh-CN" altLang="zh-CN"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2014·</a:t>
            </a:r>
            <a:r>
              <a:rPr lang="zh-CN" altLang="zh-CN" sz="3000" b="1" dirty="0" smtClean="0">
                <a:solidFill>
                  <a:srgbClr val="0000FF"/>
                </a:solidFill>
                <a:latin typeface="黑体" pitchFamily="49" charset="-122"/>
                <a:ea typeface="黑体" pitchFamily="49" charset="-122"/>
              </a:rPr>
              <a:t>上海高考</a:t>
            </a:r>
            <a:r>
              <a:rPr lang="en-US" altLang="zh-CN" sz="3000" b="1" dirty="0" smtClean="0">
                <a:solidFill>
                  <a:srgbClr val="0000FF"/>
                </a:solidFill>
                <a:latin typeface="黑体" pitchFamily="49" charset="-122"/>
                <a:ea typeface="黑体" pitchFamily="49" charset="-122"/>
              </a:rPr>
              <a:t>·18</a:t>
            </a:r>
            <a:r>
              <a:rPr lang="zh-CN" altLang="zh-CN" sz="3000" b="1" dirty="0" smtClean="0">
                <a:solidFill>
                  <a:srgbClr val="0000FF"/>
                </a:solidFill>
                <a:latin typeface="黑体" pitchFamily="49" charset="-122"/>
                <a:ea typeface="黑体" pitchFamily="49" charset="-122"/>
              </a:rPr>
              <a:t>）“代替那存在着阶级和阶级对立的资产阶级旧社会的，将是这样一个联合体，在那里，每个人的自由发展是一切人的自由发展的条件。”这段话出自</a:t>
            </a:r>
            <a:r>
              <a:rPr lang="en-US" altLang="zh-CN" sz="3000" b="1" dirty="0" smtClean="0">
                <a:solidFill>
                  <a:srgbClr val="0000FF"/>
                </a:solidFill>
                <a:latin typeface="黑体" pitchFamily="49" charset="-122"/>
                <a:ea typeface="黑体" pitchFamily="49" charset="-122"/>
              </a:rPr>
              <a:t>(</a:t>
            </a:r>
            <a:r>
              <a:rPr lang="zh-CN" altLang="zh-CN" sz="3000" b="1" dirty="0" smtClean="0">
                <a:solidFill>
                  <a:srgbClr val="0000FF"/>
                </a:solidFill>
                <a:latin typeface="黑体" pitchFamily="49" charset="-122"/>
                <a:ea typeface="黑体" pitchFamily="49" charset="-122"/>
              </a:rPr>
              <a:t>　　</a:t>
            </a:r>
            <a:r>
              <a:rPr lang="en-US" altLang="zh-CN" sz="3000" b="1" dirty="0" smtClean="0">
                <a:solidFill>
                  <a:srgbClr val="0000FF"/>
                </a:solidFill>
                <a:latin typeface="黑体" pitchFamily="49" charset="-122"/>
                <a:ea typeface="黑体" pitchFamily="49" charset="-122"/>
              </a:rPr>
              <a:t>)</a:t>
            </a:r>
            <a:endParaRPr lang="zh-CN" altLang="zh-CN" sz="3000" b="1" dirty="0" smtClean="0">
              <a:solidFill>
                <a:srgbClr val="0000FF"/>
              </a:solidFill>
              <a:latin typeface="黑体" pitchFamily="49" charset="-122"/>
              <a:ea typeface="黑体" pitchFamily="49" charset="-122"/>
            </a:endParaRPr>
          </a:p>
          <a:p>
            <a:r>
              <a:rPr lang="en-US" altLang="zh-CN" sz="3000" b="1" dirty="0" smtClean="0">
                <a:solidFill>
                  <a:srgbClr val="0000FF"/>
                </a:solidFill>
                <a:latin typeface="黑体" pitchFamily="49" charset="-122"/>
                <a:ea typeface="黑体" pitchFamily="49" charset="-122"/>
              </a:rPr>
              <a:t>A</a:t>
            </a:r>
            <a:r>
              <a:rPr lang="zh-CN" altLang="zh-CN" sz="3000" b="1" dirty="0" smtClean="0">
                <a:solidFill>
                  <a:srgbClr val="0000FF"/>
                </a:solidFill>
                <a:latin typeface="黑体" pitchFamily="49" charset="-122"/>
                <a:ea typeface="黑体" pitchFamily="49" charset="-122"/>
              </a:rPr>
              <a:t>．《政府论》</a:t>
            </a:r>
            <a:r>
              <a:rPr lang="en-US" altLang="zh-CN" sz="3000" b="1" dirty="0" smtClean="0">
                <a:solidFill>
                  <a:srgbClr val="0000FF"/>
                </a:solidFill>
                <a:latin typeface="黑体" pitchFamily="49" charset="-122"/>
                <a:ea typeface="黑体" pitchFamily="49" charset="-122"/>
              </a:rPr>
              <a:t>      B</a:t>
            </a:r>
            <a:r>
              <a:rPr lang="zh-CN" altLang="zh-CN" sz="3000" b="1" dirty="0" smtClean="0">
                <a:solidFill>
                  <a:srgbClr val="0000FF"/>
                </a:solidFill>
                <a:latin typeface="黑体" pitchFamily="49" charset="-122"/>
                <a:ea typeface="黑体" pitchFamily="49" charset="-122"/>
              </a:rPr>
              <a:t>．《共产党宣言》</a:t>
            </a:r>
            <a:r>
              <a:rPr lang="en-US" altLang="zh-CN" sz="3000" b="1" dirty="0" smtClean="0">
                <a:solidFill>
                  <a:srgbClr val="0000FF"/>
                </a:solidFill>
                <a:latin typeface="黑体" pitchFamily="49" charset="-122"/>
                <a:ea typeface="黑体" pitchFamily="49" charset="-122"/>
              </a:rPr>
              <a:t>  C</a:t>
            </a:r>
            <a:r>
              <a:rPr lang="zh-CN" altLang="zh-CN" sz="3000" b="1" dirty="0" smtClean="0">
                <a:solidFill>
                  <a:srgbClr val="0000FF"/>
                </a:solidFill>
                <a:latin typeface="黑体" pitchFamily="49" charset="-122"/>
                <a:ea typeface="黑体" pitchFamily="49" charset="-122"/>
              </a:rPr>
              <a:t>．《乌托邦》</a:t>
            </a:r>
            <a:r>
              <a:rPr lang="en-US" altLang="zh-CN" sz="3000" b="1" dirty="0" smtClean="0">
                <a:solidFill>
                  <a:srgbClr val="0000FF"/>
                </a:solidFill>
                <a:latin typeface="黑体" pitchFamily="49" charset="-122"/>
                <a:ea typeface="黑体" pitchFamily="49" charset="-122"/>
              </a:rPr>
              <a:t>      D</a:t>
            </a:r>
            <a:r>
              <a:rPr lang="zh-CN" altLang="zh-CN" sz="3000" b="1" dirty="0" smtClean="0">
                <a:solidFill>
                  <a:srgbClr val="0000FF"/>
                </a:solidFill>
                <a:latin typeface="黑体" pitchFamily="49" charset="-122"/>
                <a:ea typeface="黑体" pitchFamily="49" charset="-122"/>
              </a:rPr>
              <a:t>．《共同纲领》</a:t>
            </a:r>
          </a:p>
          <a:p>
            <a:endParaRPr lang="zh-CN" altLang="en-US" sz="3000" b="1" dirty="0" smtClean="0">
              <a:solidFill>
                <a:srgbClr val="0000FF"/>
              </a:solidFill>
              <a:latin typeface="黑体" pitchFamily="49" charset="-122"/>
              <a:ea typeface="黑体" pitchFamily="49" charset="-122"/>
            </a:endParaRPr>
          </a:p>
        </p:txBody>
      </p:sp>
      <p:sp>
        <p:nvSpPr>
          <p:cNvPr id="3" name="TextBox 2"/>
          <p:cNvSpPr txBox="1"/>
          <p:nvPr/>
        </p:nvSpPr>
        <p:spPr>
          <a:xfrm>
            <a:off x="5643570" y="4929198"/>
            <a:ext cx="2357454" cy="646331"/>
          </a:xfrm>
          <a:prstGeom prst="rect">
            <a:avLst/>
          </a:prstGeom>
          <a:noFill/>
        </p:spPr>
        <p:txBody>
          <a:bodyPr wrap="square" rtlCol="0">
            <a:spAutoFit/>
          </a:bodyPr>
          <a:lstStyle/>
          <a:p>
            <a:r>
              <a:rPr lang="zh-CN" altLang="en-US" sz="3600" b="1" dirty="0" smtClean="0">
                <a:solidFill>
                  <a:srgbClr val="FF0000"/>
                </a:solidFill>
              </a:rPr>
              <a:t>答案：</a:t>
            </a:r>
            <a:r>
              <a:rPr lang="en-US" altLang="zh-CN" sz="3600" b="1" dirty="0" smtClean="0">
                <a:solidFill>
                  <a:srgbClr val="FF0000"/>
                </a:solidFill>
              </a:rPr>
              <a:t>B</a:t>
            </a:r>
            <a:endParaRPr lang="zh-CN" altLang="en-US" sz="36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71481"/>
            <a:ext cx="8501122" cy="4708981"/>
          </a:xfrm>
          <a:prstGeom prst="rect">
            <a:avLst/>
          </a:prstGeom>
          <a:noFill/>
          <a:ln w="3175">
            <a:solidFill>
              <a:schemeClr val="tx1"/>
            </a:solidFill>
          </a:ln>
        </p:spPr>
        <p:txBody>
          <a:bodyPr wrap="square" rtlCol="0">
            <a:spAutoFit/>
          </a:bodyPr>
          <a:lstStyle/>
          <a:p>
            <a:r>
              <a:rPr lang="en-US" altLang="zh-CN" sz="3000" b="1" dirty="0" smtClean="0">
                <a:solidFill>
                  <a:srgbClr val="0000FF"/>
                </a:solidFill>
                <a:latin typeface="黑体" pitchFamily="49" charset="-122"/>
                <a:ea typeface="黑体" pitchFamily="49" charset="-122"/>
              </a:rPr>
              <a:t>3</a:t>
            </a:r>
            <a:r>
              <a:rPr lang="zh-CN" altLang="zh-CN"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(2017</a:t>
            </a:r>
            <a:r>
              <a:rPr lang="zh-CN" altLang="zh-CN" sz="3000" b="1" dirty="0" smtClean="0">
                <a:solidFill>
                  <a:srgbClr val="0000FF"/>
                </a:solidFill>
                <a:latin typeface="黑体" pitchFamily="49" charset="-122"/>
                <a:ea typeface="黑体" pitchFamily="49" charset="-122"/>
              </a:rPr>
              <a:t>·全国Ⅰ卷高考模拟三·</a:t>
            </a:r>
            <a:r>
              <a:rPr lang="en-US" altLang="zh-CN" sz="3000" b="1" dirty="0" smtClean="0">
                <a:solidFill>
                  <a:srgbClr val="0000FF"/>
                </a:solidFill>
                <a:latin typeface="黑体" pitchFamily="49" charset="-122"/>
                <a:ea typeface="黑体" pitchFamily="49" charset="-122"/>
              </a:rPr>
              <a:t>34)19</a:t>
            </a:r>
            <a:r>
              <a:rPr lang="zh-CN" altLang="zh-CN" sz="3000" b="1" dirty="0" smtClean="0">
                <a:solidFill>
                  <a:srgbClr val="0000FF"/>
                </a:solidFill>
                <a:latin typeface="黑体" pitchFamily="49" charset="-122"/>
                <a:ea typeface="黑体" pitchFamily="49" charset="-122"/>
              </a:rPr>
              <a:t>世纪初的英国，无产阶级把机器当成了攻击的直接目标。相传卢德是捣毁机器的首创者，因而破坏机器的运动就被称为“卢德运动”。导致“卢德运动”出现的原因是</a:t>
            </a:r>
            <a:r>
              <a:rPr lang="en-US" altLang="zh-CN" sz="3000" b="1" dirty="0" smtClean="0">
                <a:solidFill>
                  <a:srgbClr val="0000FF"/>
                </a:solidFill>
                <a:latin typeface="黑体" pitchFamily="49" charset="-122"/>
                <a:ea typeface="黑体" pitchFamily="49" charset="-122"/>
              </a:rPr>
              <a:t>(</a:t>
            </a:r>
            <a:r>
              <a:rPr lang="zh-CN" altLang="zh-CN" sz="3000" b="1" dirty="0" smtClean="0">
                <a:solidFill>
                  <a:srgbClr val="0000FF"/>
                </a:solidFill>
                <a:latin typeface="黑体" pitchFamily="49" charset="-122"/>
                <a:ea typeface="黑体" pitchFamily="49" charset="-122"/>
              </a:rPr>
              <a:t>　　</a:t>
            </a:r>
            <a:r>
              <a:rPr lang="en-US" altLang="zh-CN" sz="3000" b="1" dirty="0" smtClean="0">
                <a:solidFill>
                  <a:srgbClr val="0000FF"/>
                </a:solidFill>
                <a:latin typeface="黑体" pitchFamily="49" charset="-122"/>
                <a:ea typeface="黑体" pitchFamily="49" charset="-122"/>
              </a:rPr>
              <a:t>)</a:t>
            </a:r>
            <a:endParaRPr lang="zh-CN" altLang="zh-CN" sz="3000" b="1" dirty="0" smtClean="0">
              <a:solidFill>
                <a:srgbClr val="0000FF"/>
              </a:solidFill>
              <a:latin typeface="黑体" pitchFamily="49" charset="-122"/>
              <a:ea typeface="黑体" pitchFamily="49" charset="-122"/>
            </a:endParaRPr>
          </a:p>
          <a:p>
            <a:r>
              <a:rPr lang="en-US" altLang="zh-CN" sz="3000" b="1" dirty="0" smtClean="0">
                <a:solidFill>
                  <a:srgbClr val="0000FF"/>
                </a:solidFill>
                <a:latin typeface="黑体" pitchFamily="49" charset="-122"/>
                <a:ea typeface="黑体" pitchFamily="49" charset="-122"/>
              </a:rPr>
              <a:t>A</a:t>
            </a:r>
            <a:r>
              <a:rPr lang="zh-CN" altLang="zh-CN" sz="3000" b="1" dirty="0" smtClean="0">
                <a:solidFill>
                  <a:srgbClr val="0000FF"/>
                </a:solidFill>
                <a:latin typeface="黑体" pitchFamily="49" charset="-122"/>
                <a:ea typeface="黑体" pitchFamily="49" charset="-122"/>
              </a:rPr>
              <a:t>．工人阶级有了先进理论的指导</a:t>
            </a:r>
            <a:r>
              <a:rPr lang="en-US" altLang="zh-CN" sz="3000" b="1" dirty="0" smtClean="0">
                <a:solidFill>
                  <a:srgbClr val="0000FF"/>
                </a:solidFill>
                <a:latin typeface="黑体" pitchFamily="49" charset="-122"/>
                <a:ea typeface="黑体" pitchFamily="49" charset="-122"/>
              </a:rPr>
              <a:t>            </a:t>
            </a:r>
          </a:p>
          <a:p>
            <a:r>
              <a:rPr lang="en-US" altLang="zh-CN" sz="3000" b="1" dirty="0" smtClean="0">
                <a:solidFill>
                  <a:srgbClr val="0000FF"/>
                </a:solidFill>
                <a:latin typeface="黑体" pitchFamily="49" charset="-122"/>
                <a:ea typeface="黑体" pitchFamily="49" charset="-122"/>
              </a:rPr>
              <a:t>B</a:t>
            </a:r>
            <a:r>
              <a:rPr lang="zh-CN" altLang="zh-CN" sz="3000" b="1" dirty="0" smtClean="0">
                <a:solidFill>
                  <a:srgbClr val="0000FF"/>
                </a:solidFill>
                <a:latin typeface="黑体" pitchFamily="49" charset="-122"/>
                <a:ea typeface="黑体" pitchFamily="49" charset="-122"/>
              </a:rPr>
              <a:t>．电力的推广提高了生产效率</a:t>
            </a:r>
          </a:p>
          <a:p>
            <a:r>
              <a:rPr lang="en-US" altLang="zh-CN" sz="3000" b="1" dirty="0" smtClean="0">
                <a:solidFill>
                  <a:srgbClr val="0000FF"/>
                </a:solidFill>
                <a:latin typeface="黑体" pitchFamily="49" charset="-122"/>
                <a:ea typeface="黑体" pitchFamily="49" charset="-122"/>
              </a:rPr>
              <a:t>C</a:t>
            </a:r>
            <a:r>
              <a:rPr lang="zh-CN" altLang="zh-CN" sz="3000" b="1" dirty="0" smtClean="0">
                <a:solidFill>
                  <a:srgbClr val="0000FF"/>
                </a:solidFill>
                <a:latin typeface="黑体" pitchFamily="49" charset="-122"/>
                <a:ea typeface="黑体" pitchFamily="49" charset="-122"/>
              </a:rPr>
              <a:t>．劳动力相对过剩导致工人失业</a:t>
            </a:r>
            <a:r>
              <a:rPr lang="en-US" altLang="zh-CN" sz="3000" b="1" dirty="0" smtClean="0">
                <a:solidFill>
                  <a:srgbClr val="0000FF"/>
                </a:solidFill>
                <a:latin typeface="黑体" pitchFamily="49" charset="-122"/>
                <a:ea typeface="黑体" pitchFamily="49" charset="-122"/>
              </a:rPr>
              <a:t>            </a:t>
            </a:r>
          </a:p>
          <a:p>
            <a:r>
              <a:rPr lang="en-US" altLang="zh-CN" sz="3000" b="1" dirty="0" smtClean="0">
                <a:solidFill>
                  <a:srgbClr val="0000FF"/>
                </a:solidFill>
                <a:latin typeface="黑体" pitchFamily="49" charset="-122"/>
                <a:ea typeface="黑体" pitchFamily="49" charset="-122"/>
              </a:rPr>
              <a:t>D</a:t>
            </a:r>
            <a:r>
              <a:rPr lang="zh-CN" altLang="zh-CN" sz="3000" b="1" dirty="0" smtClean="0">
                <a:solidFill>
                  <a:srgbClr val="0000FF"/>
                </a:solidFill>
                <a:latin typeface="黑体" pitchFamily="49" charset="-122"/>
                <a:ea typeface="黑体" pitchFamily="49" charset="-122"/>
              </a:rPr>
              <a:t>．工业革命导致生产能力过剩</a:t>
            </a:r>
          </a:p>
          <a:p>
            <a:endParaRPr lang="zh-CN" altLang="en-US" sz="3000" b="1" dirty="0" smtClean="0">
              <a:solidFill>
                <a:srgbClr val="0000FF"/>
              </a:solidFill>
              <a:latin typeface="黑体" pitchFamily="49" charset="-122"/>
              <a:ea typeface="黑体" pitchFamily="49" charset="-122"/>
            </a:endParaRPr>
          </a:p>
        </p:txBody>
      </p:sp>
      <p:sp>
        <p:nvSpPr>
          <p:cNvPr id="3" name="TextBox 2"/>
          <p:cNvSpPr txBox="1"/>
          <p:nvPr/>
        </p:nvSpPr>
        <p:spPr>
          <a:xfrm>
            <a:off x="5214942" y="5500702"/>
            <a:ext cx="3214710" cy="646331"/>
          </a:xfrm>
          <a:prstGeom prst="rect">
            <a:avLst/>
          </a:prstGeom>
          <a:noFill/>
        </p:spPr>
        <p:txBody>
          <a:bodyPr wrap="square" rtlCol="0">
            <a:spAutoFit/>
          </a:bodyPr>
          <a:lstStyle/>
          <a:p>
            <a:r>
              <a:rPr lang="zh-CN" altLang="en-US" sz="3600" b="1" dirty="0" smtClean="0">
                <a:solidFill>
                  <a:srgbClr val="FF0000"/>
                </a:solidFill>
              </a:rPr>
              <a:t>答案：</a:t>
            </a:r>
            <a:r>
              <a:rPr lang="en-US" altLang="zh-CN" sz="3600" b="1" dirty="0" smtClean="0">
                <a:solidFill>
                  <a:srgbClr val="FF0000"/>
                </a:solidFill>
              </a:rPr>
              <a:t>C</a:t>
            </a:r>
            <a:endParaRPr lang="zh-CN" altLang="en-US" sz="36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982034"/>
            <a:ext cx="8643966" cy="3323987"/>
          </a:xfrm>
          <a:prstGeom prst="rect">
            <a:avLst/>
          </a:prstGeom>
          <a:noFill/>
          <a:ln w="3175">
            <a:solidFill>
              <a:schemeClr val="tx1"/>
            </a:solidFill>
          </a:ln>
        </p:spPr>
        <p:txBody>
          <a:bodyPr wrap="square" rtlCol="0">
            <a:spAutoFit/>
          </a:bodyPr>
          <a:lstStyle/>
          <a:p>
            <a:r>
              <a:rPr lang="en-US" altLang="zh-CN" sz="3000" b="1" dirty="0" smtClean="0">
                <a:solidFill>
                  <a:srgbClr val="0000FF"/>
                </a:solidFill>
                <a:latin typeface="黑体" pitchFamily="49" charset="-122"/>
                <a:ea typeface="黑体" pitchFamily="49" charset="-122"/>
              </a:rPr>
              <a:t>4</a:t>
            </a:r>
            <a:r>
              <a:rPr lang="zh-CN" altLang="zh-CN"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2012</a:t>
            </a:r>
            <a:r>
              <a:rPr lang="zh-CN" altLang="zh-CN" sz="3000" b="1" dirty="0" smtClean="0">
                <a:solidFill>
                  <a:srgbClr val="0000FF"/>
                </a:solidFill>
                <a:latin typeface="黑体" pitchFamily="49" charset="-122"/>
                <a:ea typeface="黑体" pitchFamily="49" charset="-122"/>
              </a:rPr>
              <a:t>·全国大纲卷·</a:t>
            </a:r>
            <a:r>
              <a:rPr lang="en-US" altLang="zh-CN" sz="3000" b="1" dirty="0" smtClean="0">
                <a:solidFill>
                  <a:srgbClr val="0000FF"/>
                </a:solidFill>
                <a:latin typeface="黑体" pitchFamily="49" charset="-122"/>
                <a:ea typeface="黑体" pitchFamily="49" charset="-122"/>
              </a:rPr>
              <a:t>20</a:t>
            </a:r>
            <a:r>
              <a:rPr lang="zh-CN" altLang="zh-CN" sz="3000" b="1" dirty="0" smtClean="0">
                <a:solidFill>
                  <a:srgbClr val="0000FF"/>
                </a:solidFill>
                <a:latin typeface="黑体" pitchFamily="49" charset="-122"/>
                <a:ea typeface="黑体" pitchFamily="49" charset="-122"/>
              </a:rPr>
              <a:t>）一份历史文献“告人民书”指出，帝国、君主政体和议会制至今所强加给人民的，“是专制的、不合理的、专横的和令人难以忍受的集权”。这份历史文献出现于</a:t>
            </a:r>
            <a:r>
              <a:rPr lang="en-US" altLang="zh-CN" sz="3000" b="1" dirty="0" smtClean="0">
                <a:solidFill>
                  <a:srgbClr val="0000FF"/>
                </a:solidFill>
                <a:latin typeface="黑体" pitchFamily="49" charset="-122"/>
                <a:ea typeface="黑体" pitchFamily="49" charset="-122"/>
              </a:rPr>
              <a:t>(</a:t>
            </a:r>
            <a:r>
              <a:rPr lang="zh-CN" altLang="zh-CN" sz="3000" b="1" dirty="0" smtClean="0">
                <a:solidFill>
                  <a:srgbClr val="0000FF"/>
                </a:solidFill>
                <a:latin typeface="黑体" pitchFamily="49" charset="-122"/>
                <a:ea typeface="黑体" pitchFamily="49" charset="-122"/>
              </a:rPr>
              <a:t>　　</a:t>
            </a:r>
            <a:r>
              <a:rPr lang="en-US" altLang="zh-CN" sz="3000" b="1" dirty="0" smtClean="0">
                <a:solidFill>
                  <a:srgbClr val="0000FF"/>
                </a:solidFill>
                <a:latin typeface="黑体" pitchFamily="49" charset="-122"/>
                <a:ea typeface="黑体" pitchFamily="49" charset="-122"/>
              </a:rPr>
              <a:t>)</a:t>
            </a:r>
            <a:endParaRPr lang="zh-CN" altLang="zh-CN" sz="3000" b="1" dirty="0" smtClean="0">
              <a:solidFill>
                <a:srgbClr val="0000FF"/>
              </a:solidFill>
              <a:latin typeface="黑体" pitchFamily="49" charset="-122"/>
              <a:ea typeface="黑体" pitchFamily="49" charset="-122"/>
            </a:endParaRPr>
          </a:p>
          <a:p>
            <a:r>
              <a:rPr lang="en-US" altLang="zh-CN" sz="3000" b="1" dirty="0" smtClean="0">
                <a:solidFill>
                  <a:srgbClr val="0000FF"/>
                </a:solidFill>
                <a:latin typeface="黑体" pitchFamily="49" charset="-122"/>
                <a:ea typeface="黑体" pitchFamily="49" charset="-122"/>
              </a:rPr>
              <a:t>A</a:t>
            </a:r>
            <a:r>
              <a:rPr lang="zh-CN" altLang="zh-CN" sz="3000" b="1" dirty="0" smtClean="0">
                <a:solidFill>
                  <a:srgbClr val="0000FF"/>
                </a:solidFill>
                <a:latin typeface="黑体" pitchFamily="49" charset="-122"/>
                <a:ea typeface="黑体" pitchFamily="49" charset="-122"/>
              </a:rPr>
              <a:t>．英国资产阶级革命时期</a:t>
            </a:r>
            <a:r>
              <a:rPr lang="en-US" altLang="zh-CN" sz="3000" b="1" dirty="0" smtClean="0">
                <a:solidFill>
                  <a:srgbClr val="0000FF"/>
                </a:solidFill>
                <a:latin typeface="黑体" pitchFamily="49" charset="-122"/>
                <a:ea typeface="黑体" pitchFamily="49" charset="-122"/>
              </a:rPr>
              <a:t> B</a:t>
            </a:r>
            <a:r>
              <a:rPr lang="zh-CN" altLang="zh-CN" sz="3000" b="1" dirty="0" smtClean="0">
                <a:solidFill>
                  <a:srgbClr val="0000FF"/>
                </a:solidFill>
                <a:latin typeface="黑体" pitchFamily="49" charset="-122"/>
                <a:ea typeface="黑体" pitchFamily="49" charset="-122"/>
              </a:rPr>
              <a:t>．美国内战时期</a:t>
            </a:r>
          </a:p>
          <a:p>
            <a:r>
              <a:rPr lang="en-US" altLang="zh-CN" sz="3000" b="1" dirty="0" smtClean="0">
                <a:solidFill>
                  <a:srgbClr val="0000FF"/>
                </a:solidFill>
                <a:latin typeface="黑体" pitchFamily="49" charset="-122"/>
                <a:ea typeface="黑体" pitchFamily="49" charset="-122"/>
              </a:rPr>
              <a:t>C</a:t>
            </a:r>
            <a:r>
              <a:rPr lang="zh-CN" altLang="zh-CN" sz="3000" b="1" dirty="0" smtClean="0">
                <a:solidFill>
                  <a:srgbClr val="0000FF"/>
                </a:solidFill>
                <a:latin typeface="黑体" pitchFamily="49" charset="-122"/>
                <a:ea typeface="黑体" pitchFamily="49" charset="-122"/>
              </a:rPr>
              <a:t>．俄国二月革命期间</a:t>
            </a:r>
            <a:r>
              <a:rPr lang="en-US" altLang="zh-CN" sz="3000" b="1" dirty="0" smtClean="0">
                <a:solidFill>
                  <a:srgbClr val="0000FF"/>
                </a:solidFill>
                <a:latin typeface="黑体" pitchFamily="49" charset="-122"/>
                <a:ea typeface="黑体" pitchFamily="49" charset="-122"/>
              </a:rPr>
              <a:t>     D</a:t>
            </a:r>
            <a:r>
              <a:rPr lang="zh-CN" altLang="zh-CN" sz="3000" b="1" dirty="0" smtClean="0">
                <a:solidFill>
                  <a:srgbClr val="0000FF"/>
                </a:solidFill>
                <a:latin typeface="黑体" pitchFamily="49" charset="-122"/>
                <a:ea typeface="黑体" pitchFamily="49" charset="-122"/>
              </a:rPr>
              <a:t>．巴黎公社期间</a:t>
            </a:r>
          </a:p>
          <a:p>
            <a:endParaRPr lang="zh-CN" altLang="en-US" sz="3000" b="1" dirty="0" smtClean="0">
              <a:solidFill>
                <a:srgbClr val="0000FF"/>
              </a:solidFill>
              <a:latin typeface="黑体" pitchFamily="49" charset="-122"/>
              <a:ea typeface="黑体" pitchFamily="49" charset="-122"/>
            </a:endParaRPr>
          </a:p>
        </p:txBody>
      </p:sp>
      <p:sp>
        <p:nvSpPr>
          <p:cNvPr id="3" name="TextBox 2"/>
          <p:cNvSpPr txBox="1"/>
          <p:nvPr/>
        </p:nvSpPr>
        <p:spPr>
          <a:xfrm>
            <a:off x="5643570" y="5000636"/>
            <a:ext cx="2357454" cy="646331"/>
          </a:xfrm>
          <a:prstGeom prst="rect">
            <a:avLst/>
          </a:prstGeom>
          <a:noFill/>
        </p:spPr>
        <p:txBody>
          <a:bodyPr wrap="square" rtlCol="0">
            <a:spAutoFit/>
          </a:bodyPr>
          <a:lstStyle/>
          <a:p>
            <a:r>
              <a:rPr lang="zh-CN" altLang="en-US" sz="3600" b="1" dirty="0" smtClean="0">
                <a:solidFill>
                  <a:srgbClr val="FF0000"/>
                </a:solidFill>
              </a:rPr>
              <a:t>答案：</a:t>
            </a:r>
            <a:r>
              <a:rPr lang="en-US" altLang="zh-CN" sz="3600" b="1" dirty="0" smtClean="0">
                <a:solidFill>
                  <a:srgbClr val="FF0000"/>
                </a:solidFill>
              </a:rPr>
              <a:t>D</a:t>
            </a:r>
            <a:endParaRPr lang="zh-CN" altLang="en-US" sz="36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698258"/>
            <a:ext cx="8572528" cy="4708981"/>
          </a:xfrm>
          <a:prstGeom prst="rect">
            <a:avLst/>
          </a:prstGeom>
          <a:noFill/>
          <a:ln w="3175">
            <a:solidFill>
              <a:schemeClr val="tx1"/>
            </a:solidFill>
          </a:ln>
        </p:spPr>
        <p:txBody>
          <a:bodyPr wrap="square" rtlCol="0">
            <a:spAutoFit/>
          </a:bodyPr>
          <a:lstStyle/>
          <a:p>
            <a:r>
              <a:rPr lang="en-US" altLang="zh-CN" sz="3000" b="1" dirty="0" smtClean="0">
                <a:solidFill>
                  <a:srgbClr val="0000FF"/>
                </a:solidFill>
                <a:latin typeface="黑体" pitchFamily="49" charset="-122"/>
                <a:ea typeface="黑体" pitchFamily="49" charset="-122"/>
              </a:rPr>
              <a:t>5.(2017</a:t>
            </a:r>
            <a:r>
              <a:rPr lang="zh-CN" altLang="zh-CN" sz="3000" b="1" dirty="0" smtClean="0">
                <a:solidFill>
                  <a:srgbClr val="0000FF"/>
                </a:solidFill>
                <a:latin typeface="黑体" pitchFamily="49" charset="-122"/>
                <a:ea typeface="黑体" pitchFamily="49" charset="-122"/>
              </a:rPr>
              <a:t>·江苏常州高三期末·</a:t>
            </a:r>
            <a:r>
              <a:rPr lang="en-US" altLang="zh-CN" sz="3000" b="1" dirty="0" smtClean="0">
                <a:solidFill>
                  <a:srgbClr val="0000FF"/>
                </a:solidFill>
                <a:latin typeface="黑体" pitchFamily="49" charset="-122"/>
                <a:ea typeface="黑体" pitchFamily="49" charset="-122"/>
              </a:rPr>
              <a:t>17)</a:t>
            </a:r>
            <a:r>
              <a:rPr lang="zh-CN" altLang="zh-CN" sz="3000" b="1" dirty="0" smtClean="0">
                <a:solidFill>
                  <a:srgbClr val="0000FF"/>
                </a:solidFill>
                <a:latin typeface="黑体" pitchFamily="49" charset="-122"/>
                <a:ea typeface="黑体" pitchFamily="49" charset="-122"/>
              </a:rPr>
              <a:t>马克思认为，“公社以其审慎温和著称的措施，只能适合于被包围城市的情况。它所采取的一些特殊措施只能表明通过人民自己实现的人民管理制的发展方向。”这段材料表明</a:t>
            </a:r>
            <a:r>
              <a:rPr lang="en-US" altLang="zh-CN" sz="3000" b="1" dirty="0" smtClean="0">
                <a:solidFill>
                  <a:srgbClr val="0000FF"/>
                </a:solidFill>
                <a:latin typeface="黑体" pitchFamily="49" charset="-122"/>
                <a:ea typeface="黑体" pitchFamily="49" charset="-122"/>
              </a:rPr>
              <a:t>(</a:t>
            </a:r>
            <a:r>
              <a:rPr lang="zh-CN" altLang="zh-CN" sz="3000" b="1" dirty="0" smtClean="0">
                <a:solidFill>
                  <a:srgbClr val="0000FF"/>
                </a:solidFill>
                <a:latin typeface="黑体" pitchFamily="49" charset="-122"/>
                <a:ea typeface="黑体" pitchFamily="49" charset="-122"/>
              </a:rPr>
              <a:t>　　</a:t>
            </a:r>
            <a:r>
              <a:rPr lang="en-US" altLang="zh-CN" sz="3000" b="1" dirty="0" smtClean="0">
                <a:solidFill>
                  <a:srgbClr val="0000FF"/>
                </a:solidFill>
                <a:latin typeface="黑体" pitchFamily="49" charset="-122"/>
                <a:ea typeface="黑体" pitchFamily="49" charset="-122"/>
              </a:rPr>
              <a:t>)</a:t>
            </a:r>
            <a:endParaRPr lang="zh-CN" altLang="zh-CN" sz="3000" b="1" dirty="0" smtClean="0">
              <a:solidFill>
                <a:srgbClr val="0000FF"/>
              </a:solidFill>
              <a:latin typeface="黑体" pitchFamily="49" charset="-122"/>
              <a:ea typeface="黑体" pitchFamily="49" charset="-122"/>
            </a:endParaRPr>
          </a:p>
          <a:p>
            <a:r>
              <a:rPr lang="en-US" altLang="zh-CN" sz="3000" b="1" dirty="0" smtClean="0">
                <a:solidFill>
                  <a:srgbClr val="0000FF"/>
                </a:solidFill>
                <a:latin typeface="黑体" pitchFamily="49" charset="-122"/>
                <a:ea typeface="黑体" pitchFamily="49" charset="-122"/>
              </a:rPr>
              <a:t>A</a:t>
            </a:r>
            <a:r>
              <a:rPr lang="zh-CN" altLang="zh-CN" sz="3000" b="1" dirty="0" smtClean="0">
                <a:solidFill>
                  <a:srgbClr val="0000FF"/>
                </a:solidFill>
                <a:latin typeface="黑体" pitchFamily="49" charset="-122"/>
                <a:ea typeface="黑体" pitchFamily="49" charset="-122"/>
              </a:rPr>
              <a:t>．巴黎公社的出现不是历史必然</a:t>
            </a:r>
            <a:r>
              <a:rPr lang="en-US" altLang="zh-CN" sz="3000" b="1" dirty="0" smtClean="0">
                <a:solidFill>
                  <a:srgbClr val="0000FF"/>
                </a:solidFill>
                <a:latin typeface="黑体" pitchFamily="49" charset="-122"/>
                <a:ea typeface="黑体" pitchFamily="49" charset="-122"/>
              </a:rPr>
              <a:t>            </a:t>
            </a:r>
          </a:p>
          <a:p>
            <a:r>
              <a:rPr lang="en-US" altLang="zh-CN" sz="3000" b="1" dirty="0" smtClean="0">
                <a:solidFill>
                  <a:srgbClr val="0000FF"/>
                </a:solidFill>
                <a:latin typeface="黑体" pitchFamily="49" charset="-122"/>
                <a:ea typeface="黑体" pitchFamily="49" charset="-122"/>
              </a:rPr>
              <a:t>B</a:t>
            </a:r>
            <a:r>
              <a:rPr lang="zh-CN" altLang="zh-CN" sz="3000" b="1" dirty="0" smtClean="0">
                <a:solidFill>
                  <a:srgbClr val="0000FF"/>
                </a:solidFill>
                <a:latin typeface="黑体" pitchFamily="49" charset="-122"/>
                <a:ea typeface="黑体" pitchFamily="49" charset="-122"/>
              </a:rPr>
              <a:t>．法国具备社会主义革命的条件</a:t>
            </a:r>
          </a:p>
          <a:p>
            <a:r>
              <a:rPr lang="en-US" altLang="zh-CN" sz="3000" b="1" dirty="0" smtClean="0">
                <a:solidFill>
                  <a:srgbClr val="0000FF"/>
                </a:solidFill>
                <a:latin typeface="黑体" pitchFamily="49" charset="-122"/>
                <a:ea typeface="黑体" pitchFamily="49" charset="-122"/>
              </a:rPr>
              <a:t>C</a:t>
            </a:r>
            <a:r>
              <a:rPr lang="zh-CN" altLang="zh-CN" sz="3000" b="1" dirty="0" smtClean="0">
                <a:solidFill>
                  <a:srgbClr val="0000FF"/>
                </a:solidFill>
                <a:latin typeface="黑体" pitchFamily="49" charset="-122"/>
                <a:ea typeface="黑体" pitchFamily="49" charset="-122"/>
              </a:rPr>
              <a:t>．工业革命推动工人运动的发展</a:t>
            </a:r>
            <a:r>
              <a:rPr lang="en-US" altLang="zh-CN" sz="3000" b="1" dirty="0" smtClean="0">
                <a:solidFill>
                  <a:srgbClr val="0000FF"/>
                </a:solidFill>
                <a:latin typeface="黑体" pitchFamily="49" charset="-122"/>
                <a:ea typeface="黑体" pitchFamily="49" charset="-122"/>
              </a:rPr>
              <a:t>            </a:t>
            </a:r>
          </a:p>
          <a:p>
            <a:r>
              <a:rPr lang="en-US" altLang="zh-CN" sz="3000" b="1" dirty="0" smtClean="0">
                <a:solidFill>
                  <a:srgbClr val="0000FF"/>
                </a:solidFill>
                <a:latin typeface="黑体" pitchFamily="49" charset="-122"/>
                <a:ea typeface="黑体" pitchFamily="49" charset="-122"/>
              </a:rPr>
              <a:t>D</a:t>
            </a:r>
            <a:r>
              <a:rPr lang="zh-CN" altLang="zh-CN" sz="3000" b="1" dirty="0" smtClean="0">
                <a:solidFill>
                  <a:srgbClr val="0000FF"/>
                </a:solidFill>
                <a:latin typeface="黑体" pitchFamily="49" charset="-122"/>
                <a:ea typeface="黑体" pitchFamily="49" charset="-122"/>
              </a:rPr>
              <a:t>．巴黎公社实行无产阶级的专政</a:t>
            </a:r>
          </a:p>
          <a:p>
            <a:endParaRPr lang="zh-CN" altLang="en-US" sz="3000" b="1" dirty="0" smtClean="0">
              <a:solidFill>
                <a:srgbClr val="0000FF"/>
              </a:solidFill>
              <a:latin typeface="黑体" pitchFamily="49" charset="-122"/>
              <a:ea typeface="黑体" pitchFamily="49" charset="-122"/>
            </a:endParaRPr>
          </a:p>
        </p:txBody>
      </p:sp>
      <p:sp>
        <p:nvSpPr>
          <p:cNvPr id="3" name="TextBox 2"/>
          <p:cNvSpPr txBox="1"/>
          <p:nvPr/>
        </p:nvSpPr>
        <p:spPr>
          <a:xfrm>
            <a:off x="6429388" y="5857892"/>
            <a:ext cx="2214578" cy="646331"/>
          </a:xfrm>
          <a:prstGeom prst="rect">
            <a:avLst/>
          </a:prstGeom>
          <a:noFill/>
        </p:spPr>
        <p:txBody>
          <a:bodyPr wrap="square" rtlCol="0">
            <a:spAutoFit/>
          </a:bodyPr>
          <a:lstStyle/>
          <a:p>
            <a:r>
              <a:rPr lang="zh-CN" altLang="en-US" sz="3600" b="1" dirty="0" smtClean="0">
                <a:solidFill>
                  <a:srgbClr val="FF0000"/>
                </a:solidFill>
              </a:rPr>
              <a:t>答案：</a:t>
            </a:r>
            <a:r>
              <a:rPr lang="en-US" altLang="zh-CN" sz="3600" b="1" dirty="0" smtClean="0">
                <a:solidFill>
                  <a:srgbClr val="FF0000"/>
                </a:solidFill>
              </a:rPr>
              <a:t>A</a:t>
            </a:r>
            <a:endParaRPr lang="zh-CN" altLang="en-US" sz="36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642918"/>
            <a:ext cx="8786874" cy="5632311"/>
          </a:xfrm>
          <a:prstGeom prst="rect">
            <a:avLst/>
          </a:prstGeom>
          <a:noFill/>
          <a:ln w="3175">
            <a:solidFill>
              <a:schemeClr val="tx1"/>
            </a:solidFill>
          </a:ln>
        </p:spPr>
        <p:txBody>
          <a:bodyPr wrap="square" rtlCol="0">
            <a:spAutoFit/>
          </a:bodyPr>
          <a:lstStyle/>
          <a:p>
            <a:r>
              <a:rPr lang="en-US" altLang="zh-CN" sz="3000" b="1" dirty="0" smtClean="0">
                <a:solidFill>
                  <a:srgbClr val="0000FF"/>
                </a:solidFill>
                <a:latin typeface="黑体" pitchFamily="49" charset="-122"/>
                <a:ea typeface="黑体" pitchFamily="49" charset="-122"/>
              </a:rPr>
              <a:t>6</a:t>
            </a:r>
            <a:r>
              <a:rPr lang="zh-CN" altLang="zh-CN"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2017</a:t>
            </a:r>
            <a:r>
              <a:rPr lang="zh-CN" altLang="zh-CN" sz="3000" b="1" dirty="0" smtClean="0">
                <a:solidFill>
                  <a:srgbClr val="0000FF"/>
                </a:solidFill>
                <a:latin typeface="黑体" pitchFamily="49" charset="-122"/>
                <a:ea typeface="黑体" pitchFamily="49" charset="-122"/>
              </a:rPr>
              <a:t>·北京高考·</a:t>
            </a:r>
            <a:r>
              <a:rPr lang="en-US" altLang="zh-CN" sz="3000" b="1" dirty="0" smtClean="0">
                <a:solidFill>
                  <a:srgbClr val="0000FF"/>
                </a:solidFill>
                <a:latin typeface="黑体" pitchFamily="49" charset="-122"/>
                <a:ea typeface="黑体" pitchFamily="49" charset="-122"/>
              </a:rPr>
              <a:t>40</a:t>
            </a:r>
            <a:r>
              <a:rPr lang="zh-CN" altLang="zh-CN" sz="3000" b="1" dirty="0" smtClean="0">
                <a:solidFill>
                  <a:srgbClr val="0000FF"/>
                </a:solidFill>
                <a:latin typeface="黑体" pitchFamily="49" charset="-122"/>
                <a:ea typeface="黑体" pitchFamily="49" charset="-122"/>
              </a:rPr>
              <a:t>）博物馆是一个城市乃至一个国家的文化符号，承载了丰富的文化内涵。联合国规定每年的</a:t>
            </a:r>
            <a:r>
              <a:rPr lang="en-US" altLang="zh-CN" sz="3000" b="1" dirty="0" smtClean="0">
                <a:solidFill>
                  <a:srgbClr val="0000FF"/>
                </a:solidFill>
                <a:latin typeface="黑体" pitchFamily="49" charset="-122"/>
                <a:ea typeface="黑体" pitchFamily="49" charset="-122"/>
              </a:rPr>
              <a:t>5</a:t>
            </a:r>
            <a:r>
              <a:rPr lang="zh-CN" altLang="zh-CN" sz="3000" b="1" dirty="0" smtClean="0">
                <a:solidFill>
                  <a:srgbClr val="0000FF"/>
                </a:solidFill>
                <a:latin typeface="黑体" pitchFamily="49" charset="-122"/>
                <a:ea typeface="黑体" pitchFamily="49" charset="-122"/>
              </a:rPr>
              <a:t>月</a:t>
            </a:r>
            <a:r>
              <a:rPr lang="en-US" altLang="zh-CN" sz="3000" b="1" dirty="0" smtClean="0">
                <a:solidFill>
                  <a:srgbClr val="0000FF"/>
                </a:solidFill>
                <a:latin typeface="黑体" pitchFamily="49" charset="-122"/>
                <a:ea typeface="黑体" pitchFamily="49" charset="-122"/>
              </a:rPr>
              <a:t>18</a:t>
            </a:r>
            <a:r>
              <a:rPr lang="zh-CN" altLang="zh-CN" sz="3000" b="1" dirty="0" smtClean="0">
                <a:solidFill>
                  <a:srgbClr val="0000FF"/>
                </a:solidFill>
                <a:latin typeface="黑体" pitchFamily="49" charset="-122"/>
                <a:ea typeface="黑体" pitchFamily="49" charset="-122"/>
              </a:rPr>
              <a:t>日是国际博物馆日。</a:t>
            </a:r>
          </a:p>
          <a:p>
            <a:r>
              <a:rPr lang="en-US" altLang="zh-CN" sz="3000" b="1" dirty="0" smtClean="0">
                <a:solidFill>
                  <a:srgbClr val="0000FF"/>
                </a:solidFill>
                <a:latin typeface="黑体" pitchFamily="49" charset="-122"/>
                <a:ea typeface="黑体" pitchFamily="49" charset="-122"/>
              </a:rPr>
              <a:t>    </a:t>
            </a:r>
            <a:r>
              <a:rPr lang="zh-CN" altLang="zh-CN" sz="3000" b="1" dirty="0" smtClean="0">
                <a:solidFill>
                  <a:srgbClr val="0000FF"/>
                </a:solidFill>
                <a:latin typeface="黑体" pitchFamily="49" charset="-122"/>
                <a:ea typeface="黑体" pitchFamily="49" charset="-122"/>
              </a:rPr>
              <a:t>马克思诞生于德国历史文化名城特里尔。</a:t>
            </a:r>
            <a:r>
              <a:rPr lang="en-US" altLang="zh-CN" sz="3000" b="1" dirty="0" smtClean="0">
                <a:solidFill>
                  <a:srgbClr val="0000FF"/>
                </a:solidFill>
                <a:latin typeface="黑体" pitchFamily="49" charset="-122"/>
                <a:ea typeface="黑体" pitchFamily="49" charset="-122"/>
              </a:rPr>
              <a:t>1947</a:t>
            </a:r>
            <a:r>
              <a:rPr lang="zh-CN" altLang="zh-CN" sz="3000" b="1" dirty="0" smtClean="0">
                <a:solidFill>
                  <a:srgbClr val="0000FF"/>
                </a:solidFill>
                <a:latin typeface="黑体" pitchFamily="49" charset="-122"/>
                <a:ea typeface="黑体" pitchFamily="49" charset="-122"/>
              </a:rPr>
              <a:t>年，他的故居被辟为博物馆，其中两个展室的主题分别为“转折点</a:t>
            </a:r>
            <a:r>
              <a:rPr lang="en-US" altLang="zh-CN" sz="3000" b="1" dirty="0" smtClean="0">
                <a:solidFill>
                  <a:srgbClr val="0000FF"/>
                </a:solidFill>
                <a:latin typeface="黑体" pitchFamily="49" charset="-122"/>
                <a:ea typeface="黑体" pitchFamily="49" charset="-122"/>
              </a:rPr>
              <a:t>1848</a:t>
            </a:r>
            <a:r>
              <a:rPr lang="zh-CN" altLang="zh-CN" sz="3000" b="1" dirty="0" smtClean="0">
                <a:solidFill>
                  <a:srgbClr val="0000FF"/>
                </a:solidFill>
                <a:latin typeface="黑体" pitchFamily="49" charset="-122"/>
                <a:ea typeface="黑体" pitchFamily="49" charset="-122"/>
              </a:rPr>
              <a:t>年”和“卡尔·马克思思想的世界影响”。</a:t>
            </a:r>
            <a:endParaRPr lang="en-US" altLang="zh-CN" sz="3000" b="1" dirty="0" smtClean="0">
              <a:solidFill>
                <a:srgbClr val="0000FF"/>
              </a:solidFill>
              <a:latin typeface="黑体" pitchFamily="49" charset="-122"/>
              <a:ea typeface="黑体" pitchFamily="49" charset="-122"/>
            </a:endParaRPr>
          </a:p>
          <a:p>
            <a:endParaRPr lang="zh-CN" altLang="zh-CN" sz="3000" b="1" dirty="0" smtClean="0">
              <a:solidFill>
                <a:srgbClr val="0000FF"/>
              </a:solidFill>
              <a:latin typeface="黑体" pitchFamily="49" charset="-122"/>
              <a:ea typeface="黑体" pitchFamily="49" charset="-122"/>
            </a:endParaRPr>
          </a:p>
          <a:p>
            <a:r>
              <a:rPr lang="zh-CN" altLang="en-US" sz="3000" b="1" dirty="0" smtClean="0">
                <a:solidFill>
                  <a:srgbClr val="FF0000"/>
                </a:solidFill>
                <a:latin typeface="黑体" pitchFamily="49" charset="-122"/>
                <a:ea typeface="黑体" pitchFamily="49" charset="-122"/>
              </a:rPr>
              <a:t>问：</a:t>
            </a:r>
            <a:r>
              <a:rPr lang="zh-CN" altLang="zh-CN" sz="3000" b="1" dirty="0" smtClean="0">
                <a:solidFill>
                  <a:srgbClr val="FF0000"/>
                </a:solidFill>
                <a:latin typeface="黑体" pitchFamily="49" charset="-122"/>
                <a:ea typeface="黑体" pitchFamily="49" charset="-122"/>
              </a:rPr>
              <a:t>在①和②两个问题中任选其一作答（</a:t>
            </a:r>
            <a:r>
              <a:rPr lang="en-US" altLang="zh-CN" sz="3000" b="1" dirty="0" smtClean="0">
                <a:solidFill>
                  <a:srgbClr val="FF0000"/>
                </a:solidFill>
                <a:latin typeface="黑体" pitchFamily="49" charset="-122"/>
                <a:ea typeface="黑体" pitchFamily="49" charset="-122"/>
              </a:rPr>
              <a:t>8</a:t>
            </a:r>
            <a:r>
              <a:rPr lang="zh-CN" altLang="zh-CN" sz="3000" b="1" dirty="0" smtClean="0">
                <a:solidFill>
                  <a:srgbClr val="FF0000"/>
                </a:solidFill>
                <a:latin typeface="黑体" pitchFamily="49" charset="-122"/>
                <a:ea typeface="黑体" pitchFamily="49" charset="-122"/>
              </a:rPr>
              <a:t>分）</a:t>
            </a:r>
          </a:p>
          <a:p>
            <a:r>
              <a:rPr lang="zh-CN" altLang="zh-CN" sz="3000" b="1" dirty="0" smtClean="0">
                <a:solidFill>
                  <a:srgbClr val="FF0000"/>
                </a:solidFill>
                <a:latin typeface="黑体" pitchFamily="49" charset="-122"/>
                <a:ea typeface="黑体" pitchFamily="49" charset="-122"/>
              </a:rPr>
              <a:t>①为什么</a:t>
            </a:r>
            <a:r>
              <a:rPr lang="en-US" altLang="zh-CN" sz="3000" b="1" dirty="0" smtClean="0">
                <a:solidFill>
                  <a:srgbClr val="FF0000"/>
                </a:solidFill>
                <a:latin typeface="黑体" pitchFamily="49" charset="-122"/>
                <a:ea typeface="黑体" pitchFamily="49" charset="-122"/>
              </a:rPr>
              <a:t>1848</a:t>
            </a:r>
            <a:r>
              <a:rPr lang="zh-CN" altLang="zh-CN" sz="3000" b="1" dirty="0" smtClean="0">
                <a:solidFill>
                  <a:srgbClr val="FF0000"/>
                </a:solidFill>
                <a:latin typeface="黑体" pitchFamily="49" charset="-122"/>
                <a:ea typeface="黑体" pitchFamily="49" charset="-122"/>
              </a:rPr>
              <a:t>年是马克思思想的“转折点”？简要说明理由。</a:t>
            </a:r>
          </a:p>
          <a:p>
            <a:r>
              <a:rPr lang="zh-CN" altLang="zh-CN" sz="3000" b="1" dirty="0" smtClean="0">
                <a:solidFill>
                  <a:srgbClr val="FF0000"/>
                </a:solidFill>
                <a:latin typeface="黑体" pitchFamily="49" charset="-122"/>
                <a:ea typeface="黑体" pitchFamily="49" charset="-122"/>
              </a:rPr>
              <a:t>②简述</a:t>
            </a:r>
            <a:r>
              <a:rPr lang="en-US" altLang="zh-CN" sz="3000" b="1" dirty="0" smtClean="0">
                <a:solidFill>
                  <a:srgbClr val="FF0000"/>
                </a:solidFill>
                <a:latin typeface="黑体" pitchFamily="49" charset="-122"/>
                <a:ea typeface="黑体" pitchFamily="49" charset="-122"/>
              </a:rPr>
              <a:t>20</a:t>
            </a:r>
            <a:r>
              <a:rPr lang="zh-CN" altLang="zh-CN" sz="3000" b="1" dirty="0" smtClean="0">
                <a:solidFill>
                  <a:srgbClr val="FF0000"/>
                </a:solidFill>
                <a:latin typeface="黑体" pitchFamily="49" charset="-122"/>
                <a:ea typeface="黑体" pitchFamily="49" charset="-122"/>
              </a:rPr>
              <a:t>世纪初马克思主义理论在中国传播的情况。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922455"/>
            <a:ext cx="8572560" cy="5078313"/>
          </a:xfrm>
          <a:prstGeom prst="rect">
            <a:avLst/>
          </a:prstGeom>
          <a:noFill/>
        </p:spPr>
        <p:txBody>
          <a:bodyPr wrap="square" rtlCol="0">
            <a:spAutoFit/>
          </a:bodyPr>
          <a:lstStyle/>
          <a:p>
            <a:r>
              <a:rPr lang="zh-CN" altLang="en-US" sz="3600" b="1" dirty="0" smtClean="0">
                <a:solidFill>
                  <a:srgbClr val="0000FF"/>
                </a:solidFill>
                <a:latin typeface="黑体" pitchFamily="49" charset="-122"/>
                <a:ea typeface="黑体" pitchFamily="49" charset="-122"/>
              </a:rPr>
              <a:t>考点解读：</a:t>
            </a:r>
            <a:endParaRPr lang="en-US" altLang="zh-CN" sz="3600" b="1" dirty="0" smtClean="0">
              <a:solidFill>
                <a:srgbClr val="0000FF"/>
              </a:solidFill>
              <a:latin typeface="黑体" pitchFamily="49" charset="-122"/>
              <a:ea typeface="黑体" pitchFamily="49" charset="-122"/>
            </a:endParaRPr>
          </a:p>
          <a:p>
            <a:r>
              <a:rPr lang="zh-CN" altLang="en-US" sz="3600" b="1" dirty="0" smtClean="0">
                <a:solidFill>
                  <a:srgbClr val="FF0000"/>
                </a:solidFill>
                <a:latin typeface="黑体" pitchFamily="49" charset="-122"/>
                <a:ea typeface="黑体" pitchFamily="49" charset="-122"/>
              </a:rPr>
              <a:t>（</a:t>
            </a:r>
            <a:r>
              <a:rPr lang="en-US" altLang="zh-CN" sz="3600" b="1" dirty="0" smtClean="0">
                <a:solidFill>
                  <a:srgbClr val="FF0000"/>
                </a:solidFill>
                <a:latin typeface="黑体" pitchFamily="49" charset="-122"/>
                <a:ea typeface="黑体" pitchFamily="49" charset="-122"/>
              </a:rPr>
              <a:t>1</a:t>
            </a:r>
            <a:r>
              <a:rPr lang="zh-CN" altLang="en-US" sz="3600" b="1" dirty="0" smtClean="0">
                <a:solidFill>
                  <a:srgbClr val="FF0000"/>
                </a:solidFill>
                <a:latin typeface="黑体" pitchFamily="49" charset="-122"/>
                <a:ea typeface="黑体" pitchFamily="49" charset="-122"/>
              </a:rPr>
              <a:t>）</a:t>
            </a:r>
            <a:r>
              <a:rPr lang="en-US" altLang="zh-CN" sz="3600" b="1" dirty="0" smtClean="0">
                <a:solidFill>
                  <a:srgbClr val="FF0000"/>
                </a:solidFill>
                <a:latin typeface="黑体" pitchFamily="49" charset="-122"/>
                <a:ea typeface="黑体" pitchFamily="49" charset="-122"/>
              </a:rPr>
              <a:t>《</a:t>
            </a:r>
            <a:r>
              <a:rPr lang="zh-CN" altLang="en-US" sz="3600" b="1" dirty="0" smtClean="0">
                <a:solidFill>
                  <a:srgbClr val="FF0000"/>
                </a:solidFill>
                <a:latin typeface="黑体" pitchFamily="49" charset="-122"/>
                <a:ea typeface="黑体" pitchFamily="49" charset="-122"/>
              </a:rPr>
              <a:t>共产党宣言</a:t>
            </a:r>
            <a:r>
              <a:rPr lang="en-US" altLang="zh-CN" sz="3600" b="1" dirty="0" smtClean="0">
                <a:solidFill>
                  <a:srgbClr val="FF0000"/>
                </a:solidFill>
                <a:latin typeface="黑体" pitchFamily="49" charset="-122"/>
                <a:ea typeface="黑体" pitchFamily="49" charset="-122"/>
              </a:rPr>
              <a:t>》</a:t>
            </a:r>
            <a:r>
              <a:rPr lang="zh-CN" altLang="en-US" sz="3600" b="1" dirty="0" smtClean="0">
                <a:solidFill>
                  <a:srgbClr val="FF0000"/>
                </a:solidFill>
                <a:latin typeface="黑体" pitchFamily="49" charset="-122"/>
                <a:ea typeface="黑体" pitchFamily="49" charset="-122"/>
              </a:rPr>
              <a:t>：</a:t>
            </a:r>
            <a:endParaRPr lang="en-US" altLang="zh-CN" sz="3600" b="1" dirty="0" smtClean="0">
              <a:solidFill>
                <a:srgbClr val="FF0000"/>
              </a:solidFill>
              <a:latin typeface="黑体" pitchFamily="49" charset="-122"/>
              <a:ea typeface="黑体" pitchFamily="49" charset="-122"/>
            </a:endParaRPr>
          </a:p>
          <a:p>
            <a:r>
              <a:rPr lang="zh-CN" altLang="en-US" sz="3600" dirty="0" smtClean="0">
                <a:latin typeface="黑体" pitchFamily="49" charset="-122"/>
                <a:ea typeface="黑体" pitchFamily="49" charset="-122"/>
              </a:rPr>
              <a:t>    </a:t>
            </a:r>
            <a:r>
              <a:rPr lang="en-US" altLang="zh-CN" sz="3600" b="1" dirty="0" smtClean="0">
                <a:latin typeface="黑体" pitchFamily="49" charset="-122"/>
                <a:ea typeface="黑体" pitchFamily="49" charset="-122"/>
              </a:rPr>
              <a:t>a.</a:t>
            </a:r>
            <a:r>
              <a:rPr lang="zh-CN" altLang="en-US" sz="3600" b="1" dirty="0" smtClean="0">
                <a:latin typeface="黑体" pitchFamily="49" charset="-122"/>
                <a:ea typeface="黑体" pitchFamily="49" charset="-122"/>
              </a:rPr>
              <a:t>了解马克思主义诞生的条件</a:t>
            </a:r>
            <a:r>
              <a:rPr lang="en-US" altLang="zh-CN" sz="3600" b="1" dirty="0" smtClean="0">
                <a:latin typeface="黑体" pitchFamily="49" charset="-122"/>
                <a:ea typeface="黑体" pitchFamily="49" charset="-122"/>
              </a:rPr>
              <a:t>;</a:t>
            </a:r>
          </a:p>
          <a:p>
            <a:r>
              <a:rPr lang="en-US" altLang="zh-CN" sz="3600" b="1" dirty="0" smtClean="0">
                <a:latin typeface="黑体" pitchFamily="49" charset="-122"/>
                <a:ea typeface="黑体" pitchFamily="49" charset="-122"/>
              </a:rPr>
              <a:t>    b.</a:t>
            </a:r>
            <a:r>
              <a:rPr lang="zh-CN" altLang="en-US" sz="3600" b="1" dirty="0" smtClean="0">
                <a:latin typeface="黑体" pitchFamily="49" charset="-122"/>
                <a:ea typeface="黑体" pitchFamily="49" charset="-122"/>
              </a:rPr>
              <a:t>阐述</a:t>
            </a:r>
            <a:r>
              <a:rPr lang="en-US" altLang="zh-CN" sz="3600" b="1" dirty="0" smtClean="0">
                <a:latin typeface="黑体" pitchFamily="49" charset="-122"/>
                <a:ea typeface="黑体" pitchFamily="49" charset="-122"/>
              </a:rPr>
              <a:t>《</a:t>
            </a:r>
            <a:r>
              <a:rPr lang="zh-CN" altLang="en-US" sz="3600" b="1" dirty="0" smtClean="0">
                <a:latin typeface="黑体" pitchFamily="49" charset="-122"/>
                <a:ea typeface="黑体" pitchFamily="49" charset="-122"/>
              </a:rPr>
              <a:t>共和党宣言</a:t>
            </a:r>
            <a:r>
              <a:rPr lang="en-US" altLang="zh-CN" sz="3600" b="1" dirty="0" smtClean="0">
                <a:latin typeface="黑体" pitchFamily="49" charset="-122"/>
                <a:ea typeface="黑体" pitchFamily="49" charset="-122"/>
              </a:rPr>
              <a:t>》</a:t>
            </a:r>
            <a:r>
              <a:rPr lang="zh-CN" altLang="en-US" sz="3600" b="1" dirty="0" smtClean="0">
                <a:latin typeface="黑体" pitchFamily="49" charset="-122"/>
                <a:ea typeface="黑体" pitchFamily="49" charset="-122"/>
              </a:rPr>
              <a:t>的主要内容</a:t>
            </a:r>
            <a:r>
              <a:rPr lang="en-US" altLang="zh-CN" sz="3600" b="1" dirty="0" smtClean="0">
                <a:latin typeface="黑体" pitchFamily="49" charset="-122"/>
                <a:ea typeface="黑体" pitchFamily="49" charset="-122"/>
              </a:rPr>
              <a:t>;</a:t>
            </a:r>
          </a:p>
          <a:p>
            <a:r>
              <a:rPr lang="en-US" altLang="zh-CN" sz="3600" b="1" dirty="0" smtClean="0">
                <a:latin typeface="黑体" pitchFamily="49" charset="-122"/>
                <a:ea typeface="黑体" pitchFamily="49" charset="-122"/>
              </a:rPr>
              <a:t>    c.</a:t>
            </a:r>
            <a:r>
              <a:rPr lang="zh-CN" altLang="en-US" sz="3600" b="1" dirty="0" smtClean="0">
                <a:latin typeface="黑体" pitchFamily="49" charset="-122"/>
                <a:ea typeface="黑体" pitchFamily="49" charset="-122"/>
              </a:rPr>
              <a:t>认识马克思主义产生的重大意义；</a:t>
            </a:r>
            <a:endParaRPr lang="en-US" altLang="zh-CN" sz="3600" b="1" dirty="0" smtClean="0">
              <a:latin typeface="黑体" pitchFamily="49" charset="-122"/>
              <a:ea typeface="黑体" pitchFamily="49" charset="-122"/>
            </a:endParaRPr>
          </a:p>
          <a:p>
            <a:r>
              <a:rPr lang="zh-CN" altLang="en-US" sz="3600" b="1" dirty="0" smtClean="0">
                <a:solidFill>
                  <a:srgbClr val="FF0000"/>
                </a:solidFill>
                <a:latin typeface="黑体" pitchFamily="49" charset="-122"/>
                <a:ea typeface="黑体" pitchFamily="49" charset="-122"/>
              </a:rPr>
              <a:t>（</a:t>
            </a:r>
            <a:r>
              <a:rPr lang="en-US" altLang="zh-CN" sz="3600" b="1" dirty="0" smtClean="0">
                <a:solidFill>
                  <a:srgbClr val="FF0000"/>
                </a:solidFill>
                <a:latin typeface="黑体" pitchFamily="49" charset="-122"/>
                <a:ea typeface="黑体" pitchFamily="49" charset="-122"/>
              </a:rPr>
              <a:t>2</a:t>
            </a:r>
            <a:r>
              <a:rPr lang="zh-CN" altLang="en-US" sz="3600" b="1" dirty="0" smtClean="0">
                <a:solidFill>
                  <a:srgbClr val="FF0000"/>
                </a:solidFill>
                <a:latin typeface="黑体" pitchFamily="49" charset="-122"/>
                <a:ea typeface="黑体" pitchFamily="49" charset="-122"/>
              </a:rPr>
              <a:t>）巴黎公社：</a:t>
            </a:r>
            <a:endParaRPr lang="en-US" altLang="zh-CN" sz="3600" b="1" dirty="0" smtClean="0">
              <a:solidFill>
                <a:srgbClr val="FF0000"/>
              </a:solidFill>
              <a:latin typeface="黑体" pitchFamily="49" charset="-122"/>
              <a:ea typeface="黑体" pitchFamily="49" charset="-122"/>
            </a:endParaRPr>
          </a:p>
          <a:p>
            <a:r>
              <a:rPr lang="en-US" altLang="zh-CN" sz="3600" dirty="0" smtClean="0">
                <a:latin typeface="黑体" pitchFamily="49" charset="-122"/>
                <a:ea typeface="黑体" pitchFamily="49" charset="-122"/>
              </a:rPr>
              <a:t>    </a:t>
            </a:r>
            <a:r>
              <a:rPr lang="en-US" altLang="zh-CN" sz="3600" b="1" dirty="0" smtClean="0">
                <a:latin typeface="黑体" pitchFamily="49" charset="-122"/>
                <a:ea typeface="黑体" pitchFamily="49" charset="-122"/>
              </a:rPr>
              <a:t>a.</a:t>
            </a:r>
            <a:r>
              <a:rPr lang="zh-CN" altLang="en-US" sz="3600" b="1" dirty="0" smtClean="0">
                <a:latin typeface="黑体" pitchFamily="49" charset="-122"/>
                <a:ea typeface="黑体" pitchFamily="49" charset="-122"/>
              </a:rPr>
              <a:t>了解巴黎公社革命的主要史实</a:t>
            </a:r>
            <a:r>
              <a:rPr lang="en-US" altLang="zh-CN" sz="3600" b="1" dirty="0" smtClean="0">
                <a:latin typeface="黑体" pitchFamily="49" charset="-122"/>
                <a:ea typeface="黑体" pitchFamily="49" charset="-122"/>
              </a:rPr>
              <a:t>;</a:t>
            </a:r>
          </a:p>
          <a:p>
            <a:r>
              <a:rPr lang="en-US" altLang="zh-CN" sz="3600" b="1" dirty="0" smtClean="0">
                <a:latin typeface="黑体" pitchFamily="49" charset="-122"/>
                <a:ea typeface="黑体" pitchFamily="49" charset="-122"/>
              </a:rPr>
              <a:t>    b.</a:t>
            </a:r>
            <a:r>
              <a:rPr lang="zh-CN" altLang="en-US" sz="3600" b="1" dirty="0" smtClean="0">
                <a:latin typeface="黑体" pitchFamily="49" charset="-122"/>
                <a:ea typeface="黑体" pitchFamily="49" charset="-122"/>
              </a:rPr>
              <a:t>认识其在建立无产阶级政权上的经验教训；</a:t>
            </a:r>
            <a:endParaRPr lang="en-US" altLang="zh-CN" sz="3600" b="1" dirty="0" smtClean="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ox(in)">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ox(in)">
                                      <p:cBhvr>
                                        <p:cTn id="20" dur="500"/>
                                        <p:tgtEl>
                                          <p:spTgt spid="2">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ox(in)">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box(in)">
                                      <p:cBhvr>
                                        <p:cTn id="28" dur="500"/>
                                        <p:tgtEl>
                                          <p:spTgt spid="2">
                                            <p:txEl>
                                              <p:pRg st="6" end="6"/>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box(in)">
                                      <p:cBhvr>
                                        <p:cTn id="3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072108"/>
            <a:ext cx="8358246" cy="4247317"/>
          </a:xfrm>
          <a:prstGeom prst="rect">
            <a:avLst/>
          </a:prstGeom>
          <a:noFill/>
          <a:ln w="3175">
            <a:solidFill>
              <a:schemeClr val="tx1"/>
            </a:solidFill>
          </a:ln>
        </p:spPr>
        <p:txBody>
          <a:bodyPr wrap="square" rtlCol="0">
            <a:spAutoFit/>
          </a:bodyPr>
          <a:lstStyle/>
          <a:p>
            <a:r>
              <a:rPr lang="zh-CN" altLang="zh-CN" sz="3000" b="1" dirty="0" smtClean="0">
                <a:solidFill>
                  <a:srgbClr val="0000FF"/>
                </a:solidFill>
                <a:latin typeface="黑体" pitchFamily="49" charset="-122"/>
                <a:ea typeface="黑体" pitchFamily="49" charset="-122"/>
              </a:rPr>
              <a:t>【答案】</a:t>
            </a:r>
            <a:endParaRPr lang="en-US" altLang="zh-CN" sz="3000" b="1" dirty="0" smtClean="0">
              <a:solidFill>
                <a:srgbClr val="0000FF"/>
              </a:solidFill>
              <a:latin typeface="黑体" pitchFamily="49" charset="-122"/>
              <a:ea typeface="黑体" pitchFamily="49" charset="-122"/>
            </a:endParaRPr>
          </a:p>
          <a:p>
            <a:r>
              <a:rPr lang="zh-CN" altLang="zh-CN" sz="3000" b="1" dirty="0" smtClean="0">
                <a:solidFill>
                  <a:srgbClr val="FF0000"/>
                </a:solidFill>
                <a:latin typeface="黑体" pitchFamily="49" charset="-122"/>
                <a:ea typeface="黑体" pitchFamily="49" charset="-122"/>
              </a:rPr>
              <a:t>①转折点及理由：</a:t>
            </a:r>
            <a:r>
              <a:rPr lang="en-US" altLang="zh-CN" sz="3000" b="1" dirty="0" smtClean="0">
                <a:solidFill>
                  <a:srgbClr val="0000FF"/>
                </a:solidFill>
                <a:latin typeface="黑体" pitchFamily="49" charset="-122"/>
                <a:ea typeface="黑体" pitchFamily="49" charset="-122"/>
              </a:rPr>
              <a:t>1848</a:t>
            </a:r>
            <a:r>
              <a:rPr lang="zh-CN" altLang="zh-CN" sz="3000" b="1" dirty="0" smtClean="0">
                <a:solidFill>
                  <a:srgbClr val="0000FF"/>
                </a:solidFill>
                <a:latin typeface="黑体" pitchFamily="49" charset="-122"/>
                <a:ea typeface="黑体" pitchFamily="49" charset="-122"/>
              </a:rPr>
              <a:t>年，马克思与恩格斯发表了《共产党宣言》。《共产党宣言》的发表，标志着马克思主义的诞生；为无产阶级革命运动提供了理论指导；指出了人类历史的发展趋势。</a:t>
            </a:r>
            <a:endParaRPr lang="en-US" altLang="zh-CN" sz="3000" b="1" dirty="0" smtClean="0">
              <a:solidFill>
                <a:srgbClr val="0000FF"/>
              </a:solidFill>
              <a:latin typeface="黑体" pitchFamily="49" charset="-122"/>
              <a:ea typeface="黑体" pitchFamily="49" charset="-122"/>
            </a:endParaRPr>
          </a:p>
          <a:p>
            <a:endParaRPr lang="zh-CN" altLang="zh-CN" sz="3000" b="1" dirty="0" smtClean="0">
              <a:solidFill>
                <a:srgbClr val="0000FF"/>
              </a:solidFill>
              <a:latin typeface="黑体" pitchFamily="49" charset="-122"/>
              <a:ea typeface="黑体" pitchFamily="49" charset="-122"/>
            </a:endParaRPr>
          </a:p>
          <a:p>
            <a:r>
              <a:rPr lang="zh-CN" altLang="zh-CN" sz="3000" b="1" dirty="0" smtClean="0">
                <a:solidFill>
                  <a:srgbClr val="FF0000"/>
                </a:solidFill>
                <a:latin typeface="黑体" pitchFamily="49" charset="-122"/>
                <a:ea typeface="黑体" pitchFamily="49" charset="-122"/>
              </a:rPr>
              <a:t>②传播：</a:t>
            </a:r>
            <a:r>
              <a:rPr lang="en-US" altLang="zh-CN" sz="3000" b="1" dirty="0" smtClean="0">
                <a:solidFill>
                  <a:srgbClr val="0000FF"/>
                </a:solidFill>
                <a:latin typeface="黑体" pitchFamily="49" charset="-122"/>
                <a:ea typeface="黑体" pitchFamily="49" charset="-122"/>
              </a:rPr>
              <a:t>20</a:t>
            </a:r>
            <a:r>
              <a:rPr lang="zh-CN" altLang="zh-CN" sz="3000" b="1" dirty="0" smtClean="0">
                <a:solidFill>
                  <a:srgbClr val="0000FF"/>
                </a:solidFill>
                <a:latin typeface="黑体" pitchFamily="49" charset="-122"/>
                <a:ea typeface="黑体" pitchFamily="49" charset="-122"/>
              </a:rPr>
              <a:t>世纪初，马克思主义著作被译成中文；出现了宣传马克思主义的文章和报刊；出现了早期的马克思主义者。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4414" y="2428868"/>
            <a:ext cx="6858048" cy="707886"/>
          </a:xfrm>
          <a:prstGeom prst="rect">
            <a:avLst/>
          </a:prstGeom>
          <a:noFill/>
        </p:spPr>
        <p:txBody>
          <a:bodyPr wrap="square" rtlCol="0">
            <a:spAutoFit/>
          </a:bodyPr>
          <a:lstStyle/>
          <a:p>
            <a:pPr algn="ctr"/>
            <a:r>
              <a:rPr lang="zh-CN" altLang="en-US" sz="4000" b="1" dirty="0" smtClean="0">
                <a:solidFill>
                  <a:srgbClr val="FF0000"/>
                </a:solidFill>
                <a:latin typeface="黑体" pitchFamily="49" charset="-122"/>
                <a:ea typeface="黑体" pitchFamily="49" charset="-122"/>
              </a:rPr>
              <a:t>第一部分 基础知识过关</a:t>
            </a:r>
            <a:endParaRPr lang="zh-CN" altLang="en-US" sz="4000" b="1"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1214422"/>
            <a:ext cx="8715436" cy="4708981"/>
          </a:xfrm>
          <a:prstGeom prst="rect">
            <a:avLst/>
          </a:prstGeom>
          <a:noFill/>
          <a:ln w="3175">
            <a:solidFill>
              <a:schemeClr val="tx1"/>
            </a:solidFill>
          </a:ln>
        </p:spPr>
        <p:txBody>
          <a:bodyPr wrap="square" rtlCol="0">
            <a:spAutoFit/>
          </a:bodyPr>
          <a:lstStyle/>
          <a:p>
            <a:r>
              <a:rPr lang="en-US" altLang="zh-CN" sz="3000" b="1" dirty="0" smtClean="0">
                <a:solidFill>
                  <a:srgbClr val="FF0000"/>
                </a:solidFill>
                <a:latin typeface="黑体" pitchFamily="49" charset="-122"/>
                <a:ea typeface="黑体" pitchFamily="49" charset="-122"/>
              </a:rPr>
              <a:t>1.</a:t>
            </a:r>
            <a:r>
              <a:rPr lang="zh-CN" altLang="en-US" sz="3000" b="1" dirty="0" smtClean="0">
                <a:solidFill>
                  <a:srgbClr val="FF0000"/>
                </a:solidFill>
                <a:latin typeface="黑体" pitchFamily="49" charset="-122"/>
                <a:ea typeface="黑体" pitchFamily="49" charset="-122"/>
              </a:rPr>
              <a:t>思想来源：</a:t>
            </a:r>
            <a:endParaRPr lang="en-US" altLang="zh-CN" sz="3000" b="1" dirty="0" smtClean="0">
              <a:solidFill>
                <a:srgbClr val="FF0000"/>
              </a:solidFill>
              <a:latin typeface="黑体" pitchFamily="49" charset="-122"/>
              <a:ea typeface="黑体" pitchFamily="49" charset="-122"/>
            </a:endParaRPr>
          </a:p>
          <a:p>
            <a:r>
              <a:rPr lang="en-US" altLang="zh-CN" sz="3000" b="1" dirty="0" smtClean="0">
                <a:solidFill>
                  <a:srgbClr val="0000FF"/>
                </a:solidFill>
                <a:latin typeface="黑体" pitchFamily="49" charset="-122"/>
                <a:ea typeface="黑体" pitchFamily="49" charset="-122"/>
              </a:rPr>
              <a:t>  a.</a:t>
            </a:r>
            <a:r>
              <a:rPr lang="zh-CN" altLang="en-US" sz="3000" b="1" dirty="0" smtClean="0">
                <a:solidFill>
                  <a:srgbClr val="0000FF"/>
                </a:solidFill>
                <a:latin typeface="黑体" pitchFamily="49" charset="-122"/>
                <a:ea typeface="黑体" pitchFamily="49" charset="-122"/>
              </a:rPr>
              <a:t>德国的古典哲学思想</a:t>
            </a:r>
            <a:endParaRPr lang="en-US" altLang="zh-CN" sz="3000" b="1" dirty="0" smtClean="0">
              <a:solidFill>
                <a:srgbClr val="0000FF"/>
              </a:solidFill>
              <a:latin typeface="黑体" pitchFamily="49" charset="-122"/>
              <a:ea typeface="黑体" pitchFamily="49" charset="-122"/>
            </a:endParaRPr>
          </a:p>
          <a:p>
            <a:r>
              <a:rPr lang="en-US" altLang="zh-CN" sz="3000" b="1" dirty="0" smtClean="0">
                <a:solidFill>
                  <a:srgbClr val="0000FF"/>
                </a:solidFill>
                <a:latin typeface="黑体" pitchFamily="49" charset="-122"/>
                <a:ea typeface="黑体" pitchFamily="49" charset="-122"/>
              </a:rPr>
              <a:t>  b.</a:t>
            </a:r>
            <a:r>
              <a:rPr lang="zh-CN" altLang="en-US" sz="3000" b="1" dirty="0" smtClean="0">
                <a:solidFill>
                  <a:srgbClr val="0000FF"/>
                </a:solidFill>
                <a:latin typeface="黑体" pitchFamily="49" charset="-122"/>
                <a:ea typeface="黑体" pitchFamily="49" charset="-122"/>
              </a:rPr>
              <a:t>英国亚当</a:t>
            </a:r>
            <a:r>
              <a:rPr lang="en-US" altLang="zh-CN" sz="3000" b="1" dirty="0" smtClean="0">
                <a:solidFill>
                  <a:srgbClr val="0000FF"/>
                </a:solidFill>
                <a:latin typeface="黑体" pitchFamily="49" charset="-122"/>
                <a:ea typeface="黑体" pitchFamily="49" charset="-122"/>
              </a:rPr>
              <a:t>.</a:t>
            </a:r>
            <a:r>
              <a:rPr lang="zh-CN" altLang="en-US" sz="3000" b="1" dirty="0" smtClean="0">
                <a:solidFill>
                  <a:srgbClr val="0000FF"/>
                </a:solidFill>
                <a:latin typeface="黑体" pitchFamily="49" charset="-122"/>
                <a:ea typeface="黑体" pitchFamily="49" charset="-122"/>
              </a:rPr>
              <a:t>斯密的政治经济学思想</a:t>
            </a:r>
            <a:r>
              <a:rPr lang="en-US" altLang="zh-CN" sz="3000" b="1" dirty="0" smtClean="0">
                <a:solidFill>
                  <a:srgbClr val="0000FF"/>
                </a:solidFill>
                <a:latin typeface="黑体" pitchFamily="49" charset="-122"/>
                <a:ea typeface="黑体" pitchFamily="49" charset="-122"/>
              </a:rPr>
              <a:t>;</a:t>
            </a:r>
          </a:p>
          <a:p>
            <a:r>
              <a:rPr lang="en-US" altLang="zh-CN" sz="3000" b="1" dirty="0" smtClean="0">
                <a:solidFill>
                  <a:srgbClr val="0000FF"/>
                </a:solidFill>
                <a:latin typeface="黑体" pitchFamily="49" charset="-122"/>
                <a:ea typeface="黑体" pitchFamily="49" charset="-122"/>
              </a:rPr>
              <a:t>  c.</a:t>
            </a:r>
            <a:r>
              <a:rPr lang="zh-CN" altLang="en-US" sz="3000" b="1" dirty="0" smtClean="0">
                <a:solidFill>
                  <a:srgbClr val="0000FF"/>
                </a:solidFill>
                <a:latin typeface="黑体" pitchFamily="49" charset="-122"/>
                <a:ea typeface="黑体" pitchFamily="49" charset="-122"/>
              </a:rPr>
              <a:t>英法圣西门、傅里叶、欧文的空想社会主义思想</a:t>
            </a:r>
            <a:endParaRPr lang="en-US" altLang="zh-CN" sz="3000" b="1" dirty="0" smtClean="0">
              <a:solidFill>
                <a:srgbClr val="0000FF"/>
              </a:solidFill>
              <a:latin typeface="黑体" pitchFamily="49" charset="-122"/>
              <a:ea typeface="黑体" pitchFamily="49" charset="-122"/>
            </a:endParaRPr>
          </a:p>
          <a:p>
            <a:r>
              <a:rPr lang="en-US" altLang="zh-CN" sz="3000" b="1" dirty="0" smtClean="0">
                <a:solidFill>
                  <a:srgbClr val="FF0000"/>
                </a:solidFill>
                <a:latin typeface="黑体" pitchFamily="49" charset="-122"/>
                <a:ea typeface="黑体" pitchFamily="49" charset="-122"/>
              </a:rPr>
              <a:t>2.</a:t>
            </a:r>
            <a:r>
              <a:rPr lang="zh-CN" altLang="en-US" sz="3000" b="1" dirty="0" smtClean="0">
                <a:solidFill>
                  <a:srgbClr val="FF0000"/>
                </a:solidFill>
                <a:latin typeface="黑体" pitchFamily="49" charset="-122"/>
                <a:ea typeface="黑体" pitchFamily="49" charset="-122"/>
              </a:rPr>
              <a:t>经济基础：</a:t>
            </a:r>
            <a:r>
              <a:rPr lang="zh-CN" altLang="en-US" sz="3000" b="1" dirty="0" smtClean="0">
                <a:solidFill>
                  <a:srgbClr val="0000FF"/>
                </a:solidFill>
                <a:latin typeface="黑体" pitchFamily="49" charset="-122"/>
                <a:ea typeface="黑体" pitchFamily="49" charset="-122"/>
              </a:rPr>
              <a:t>工业革命推动了欧洲资本主义的迅速发展，资本主义的弊端暴露，阶级矛盾尖锐</a:t>
            </a:r>
            <a:endParaRPr lang="en-US" altLang="zh-CN" sz="3000" b="1" dirty="0" smtClean="0">
              <a:solidFill>
                <a:srgbClr val="0000FF"/>
              </a:solidFill>
              <a:latin typeface="黑体" pitchFamily="49" charset="-122"/>
              <a:ea typeface="黑体" pitchFamily="49" charset="-122"/>
            </a:endParaRPr>
          </a:p>
          <a:p>
            <a:r>
              <a:rPr lang="en-US" altLang="zh-CN" sz="3000" b="1" dirty="0" smtClean="0">
                <a:solidFill>
                  <a:srgbClr val="FF0000"/>
                </a:solidFill>
                <a:latin typeface="黑体" pitchFamily="49" charset="-122"/>
                <a:ea typeface="黑体" pitchFamily="49" charset="-122"/>
              </a:rPr>
              <a:t>3.</a:t>
            </a:r>
            <a:r>
              <a:rPr lang="zh-CN" altLang="en-US" sz="3000" b="1" dirty="0" smtClean="0">
                <a:solidFill>
                  <a:srgbClr val="FF0000"/>
                </a:solidFill>
                <a:latin typeface="黑体" pitchFamily="49" charset="-122"/>
                <a:ea typeface="黑体" pitchFamily="49" charset="-122"/>
              </a:rPr>
              <a:t>阶级基础：</a:t>
            </a:r>
            <a:r>
              <a:rPr lang="en-US" altLang="zh-CN" sz="3000" b="1" dirty="0" smtClean="0">
                <a:solidFill>
                  <a:srgbClr val="0000FF"/>
                </a:solidFill>
                <a:latin typeface="黑体" pitchFamily="49" charset="-122"/>
                <a:ea typeface="黑体" pitchFamily="49" charset="-122"/>
              </a:rPr>
              <a:t>19</a:t>
            </a:r>
            <a:r>
              <a:rPr lang="zh-CN" altLang="en-US" sz="3000" b="1" dirty="0" smtClean="0">
                <a:solidFill>
                  <a:srgbClr val="0000FF"/>
                </a:solidFill>
                <a:latin typeface="黑体" pitchFamily="49" charset="-122"/>
                <a:ea typeface="黑体" pitchFamily="49" charset="-122"/>
              </a:rPr>
              <a:t>世纪</a:t>
            </a:r>
            <a:r>
              <a:rPr lang="en-US" altLang="zh-CN" sz="3000" b="1" dirty="0" smtClean="0">
                <a:solidFill>
                  <a:srgbClr val="0000FF"/>
                </a:solidFill>
                <a:latin typeface="黑体" pitchFamily="49" charset="-122"/>
                <a:ea typeface="黑体" pitchFamily="49" charset="-122"/>
              </a:rPr>
              <a:t>30</a:t>
            </a:r>
            <a:r>
              <a:rPr lang="zh-CN" altLang="en-US" sz="3000" b="1" dirty="0" smtClean="0">
                <a:solidFill>
                  <a:srgbClr val="0000FF"/>
                </a:solidFill>
                <a:latin typeface="黑体" pitchFamily="49" charset="-122"/>
                <a:ea typeface="黑体" pitchFamily="49" charset="-122"/>
              </a:rPr>
              <a:t>年代以来，欧洲先后爆发了三次工人运动，工人阶级已经觉醒</a:t>
            </a:r>
            <a:endParaRPr lang="en-US" altLang="zh-CN" sz="3000" b="1" dirty="0" smtClean="0">
              <a:solidFill>
                <a:srgbClr val="0000FF"/>
              </a:solidFill>
              <a:latin typeface="黑体" pitchFamily="49" charset="-122"/>
              <a:ea typeface="黑体" pitchFamily="49" charset="-122"/>
            </a:endParaRPr>
          </a:p>
          <a:p>
            <a:r>
              <a:rPr lang="en-US" altLang="zh-CN" sz="3000" b="1" dirty="0" smtClean="0">
                <a:solidFill>
                  <a:srgbClr val="FF0000"/>
                </a:solidFill>
                <a:latin typeface="黑体" pitchFamily="49" charset="-122"/>
                <a:ea typeface="黑体" pitchFamily="49" charset="-122"/>
              </a:rPr>
              <a:t>4.</a:t>
            </a:r>
            <a:r>
              <a:rPr lang="zh-CN" altLang="en-US" sz="3000" b="1" dirty="0" smtClean="0">
                <a:solidFill>
                  <a:srgbClr val="FF0000"/>
                </a:solidFill>
                <a:latin typeface="黑体" pitchFamily="49" charset="-122"/>
                <a:ea typeface="黑体" pitchFamily="49" charset="-122"/>
              </a:rPr>
              <a:t>个人作用：</a:t>
            </a:r>
            <a:r>
              <a:rPr lang="zh-CN" altLang="en-US" sz="3000" b="1" dirty="0" smtClean="0">
                <a:solidFill>
                  <a:srgbClr val="0000FF"/>
                </a:solidFill>
                <a:latin typeface="黑体" pitchFamily="49" charset="-122"/>
                <a:ea typeface="黑体" pitchFamily="49" charset="-122"/>
              </a:rPr>
              <a:t>马克思、恩格斯总结工人运动的经验</a:t>
            </a:r>
            <a:endParaRPr lang="en-US" altLang="zh-CN" sz="3000" b="1" dirty="0" smtClean="0">
              <a:solidFill>
                <a:srgbClr val="0000FF"/>
              </a:solidFill>
              <a:latin typeface="黑体" pitchFamily="49" charset="-122"/>
              <a:ea typeface="黑体" pitchFamily="49" charset="-122"/>
            </a:endParaRPr>
          </a:p>
        </p:txBody>
      </p:sp>
      <p:sp>
        <p:nvSpPr>
          <p:cNvPr id="5" name="TextBox 4"/>
          <p:cNvSpPr txBox="1"/>
          <p:nvPr/>
        </p:nvSpPr>
        <p:spPr>
          <a:xfrm>
            <a:off x="285720" y="285729"/>
            <a:ext cx="8643998" cy="584775"/>
          </a:xfrm>
          <a:prstGeom prst="rect">
            <a:avLst/>
          </a:prstGeom>
          <a:noFill/>
          <a:ln w="3175">
            <a:solidFill>
              <a:schemeClr val="tx1"/>
            </a:solidFill>
          </a:ln>
        </p:spPr>
        <p:txBody>
          <a:bodyPr wrap="square" rtlCol="0">
            <a:spAutoFit/>
          </a:bodyPr>
          <a:lstStyle/>
          <a:p>
            <a:r>
              <a:rPr lang="zh-CN" altLang="en-US" sz="3200" b="1" dirty="0" smtClean="0">
                <a:solidFill>
                  <a:srgbClr val="FF0000"/>
                </a:solidFill>
                <a:latin typeface="黑体" pitchFamily="49" charset="-122"/>
                <a:ea typeface="黑体" pitchFamily="49" charset="-122"/>
              </a:rPr>
              <a:t>知识点</a:t>
            </a:r>
            <a:r>
              <a:rPr lang="en-US" altLang="zh-CN" sz="3200" b="1" dirty="0" smtClean="0">
                <a:solidFill>
                  <a:srgbClr val="FF0000"/>
                </a:solidFill>
                <a:latin typeface="黑体" pitchFamily="49" charset="-122"/>
                <a:ea typeface="黑体" pitchFamily="49" charset="-122"/>
              </a:rPr>
              <a:t>1</a:t>
            </a:r>
            <a:r>
              <a:rPr lang="zh-CN" altLang="en-US" sz="3200" b="1" dirty="0" smtClean="0">
                <a:solidFill>
                  <a:srgbClr val="FF0000"/>
                </a:solidFill>
                <a:latin typeface="黑体" pitchFamily="49" charset="-122"/>
                <a:ea typeface="黑体" pitchFamily="49" charset="-122"/>
              </a:rPr>
              <a:t>：马克思主义诞生的条件</a:t>
            </a:r>
            <a:endParaRPr lang="en-US" altLang="zh-CN" sz="3200" b="1" dirty="0" smtClean="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ox(in)">
                                      <p:cBhvr>
                                        <p:cTn id="15" dur="500"/>
                                        <p:tgtEl>
                                          <p:spTgt spid="4">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ox(in)">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ox(in)">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box(in)">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ox(in)">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214282" y="428606"/>
            <a:ext cx="8643998" cy="584775"/>
          </a:xfrm>
          <a:prstGeom prst="rect">
            <a:avLst/>
          </a:prstGeom>
          <a:noFill/>
          <a:ln w="3175">
            <a:solidFill>
              <a:schemeClr val="tx1"/>
            </a:solidFill>
          </a:ln>
        </p:spPr>
        <p:txBody>
          <a:bodyPr wrap="square" rtlCol="0">
            <a:spAutoFit/>
          </a:bodyPr>
          <a:lstStyle/>
          <a:p>
            <a:r>
              <a:rPr lang="zh-CN" altLang="en-US" sz="3200" b="1" dirty="0" smtClean="0">
                <a:solidFill>
                  <a:srgbClr val="FF0000"/>
                </a:solidFill>
                <a:latin typeface="黑体" pitchFamily="49" charset="-122"/>
                <a:ea typeface="黑体" pitchFamily="49" charset="-122"/>
              </a:rPr>
              <a:t>知识点</a:t>
            </a:r>
            <a:r>
              <a:rPr lang="en-US" altLang="zh-CN" sz="3200" b="1" dirty="0" smtClean="0">
                <a:solidFill>
                  <a:srgbClr val="FF0000"/>
                </a:solidFill>
                <a:latin typeface="黑体" pitchFamily="49" charset="-122"/>
                <a:ea typeface="黑体" pitchFamily="49" charset="-122"/>
              </a:rPr>
              <a:t>2</a:t>
            </a:r>
            <a:r>
              <a:rPr lang="zh-CN" altLang="en-US" sz="3200" b="1" dirty="0" smtClean="0">
                <a:solidFill>
                  <a:srgbClr val="FF0000"/>
                </a:solidFill>
                <a:latin typeface="黑体" pitchFamily="49" charset="-122"/>
                <a:ea typeface="黑体" pitchFamily="49" charset="-122"/>
              </a:rPr>
              <a:t>：</a:t>
            </a:r>
            <a:r>
              <a:rPr lang="en-US" altLang="zh-CN" sz="3200" b="1" dirty="0" smtClean="0">
                <a:solidFill>
                  <a:srgbClr val="FF0000"/>
                </a:solidFill>
                <a:latin typeface="黑体" pitchFamily="49" charset="-122"/>
                <a:ea typeface="黑体" pitchFamily="49" charset="-122"/>
              </a:rPr>
              <a:t>《</a:t>
            </a:r>
            <a:r>
              <a:rPr lang="zh-CN" altLang="en-US" sz="3200" b="1" dirty="0" smtClean="0">
                <a:solidFill>
                  <a:srgbClr val="FF0000"/>
                </a:solidFill>
                <a:latin typeface="黑体" pitchFamily="49" charset="-122"/>
                <a:ea typeface="黑体" pitchFamily="49" charset="-122"/>
              </a:rPr>
              <a:t>共产党宣言</a:t>
            </a:r>
            <a:r>
              <a:rPr lang="en-US" altLang="zh-CN" sz="3200" b="1" dirty="0" smtClean="0">
                <a:solidFill>
                  <a:srgbClr val="FF0000"/>
                </a:solidFill>
                <a:latin typeface="黑体" pitchFamily="49" charset="-122"/>
                <a:ea typeface="黑体" pitchFamily="49" charset="-122"/>
              </a:rPr>
              <a:t>》</a:t>
            </a:r>
            <a:r>
              <a:rPr lang="zh-CN" altLang="en-US" sz="3200" b="1" dirty="0" smtClean="0">
                <a:solidFill>
                  <a:srgbClr val="FF0000"/>
                </a:solidFill>
                <a:latin typeface="黑体" pitchFamily="49" charset="-122"/>
                <a:ea typeface="黑体" pitchFamily="49" charset="-122"/>
              </a:rPr>
              <a:t>的内容、意义</a:t>
            </a:r>
          </a:p>
        </p:txBody>
      </p:sp>
      <p:sp>
        <p:nvSpPr>
          <p:cNvPr id="3" name="TextBox 2"/>
          <p:cNvSpPr txBox="1"/>
          <p:nvPr/>
        </p:nvSpPr>
        <p:spPr>
          <a:xfrm>
            <a:off x="214282" y="1214421"/>
            <a:ext cx="8643998" cy="5170646"/>
          </a:xfrm>
          <a:prstGeom prst="rect">
            <a:avLst/>
          </a:prstGeom>
          <a:noFill/>
          <a:ln w="3175">
            <a:solidFill>
              <a:schemeClr val="tx1"/>
            </a:solidFill>
          </a:ln>
        </p:spPr>
        <p:txBody>
          <a:bodyPr wrap="square" rtlCol="0">
            <a:spAutoFit/>
          </a:bodyPr>
          <a:lstStyle/>
          <a:p>
            <a:r>
              <a:rPr lang="en-US" altLang="zh-CN" sz="3000" b="1" dirty="0" smtClean="0">
                <a:solidFill>
                  <a:srgbClr val="FF0000"/>
                </a:solidFill>
                <a:latin typeface="黑体" pitchFamily="49" charset="-122"/>
                <a:ea typeface="黑体" pitchFamily="49" charset="-122"/>
              </a:rPr>
              <a:t>1.</a:t>
            </a:r>
            <a:r>
              <a:rPr lang="zh-CN" altLang="en-US" sz="3000" b="1" dirty="0" smtClean="0">
                <a:solidFill>
                  <a:srgbClr val="FF0000"/>
                </a:solidFill>
                <a:latin typeface="黑体" pitchFamily="49" charset="-122"/>
                <a:ea typeface="黑体" pitchFamily="49" charset="-122"/>
              </a:rPr>
              <a:t>内容：</a:t>
            </a:r>
            <a:endParaRPr lang="en-US" altLang="zh-CN" sz="3000" b="1" dirty="0" smtClean="0">
              <a:solidFill>
                <a:srgbClr val="FF0000"/>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1</a:t>
            </a:r>
            <a:r>
              <a:rPr lang="zh-CN" altLang="en-US" sz="3000" b="1" dirty="0" smtClean="0">
                <a:solidFill>
                  <a:srgbClr val="0000FF"/>
                </a:solidFill>
                <a:latin typeface="黑体" pitchFamily="49" charset="-122"/>
                <a:ea typeface="黑体" pitchFamily="49" charset="-122"/>
              </a:rPr>
              <a:t>）肯定了资本主义在人类历史上的积极作用</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2</a:t>
            </a:r>
            <a:r>
              <a:rPr lang="zh-CN" altLang="en-US" sz="3000" b="1" dirty="0" smtClean="0">
                <a:solidFill>
                  <a:srgbClr val="0000FF"/>
                </a:solidFill>
                <a:latin typeface="黑体" pitchFamily="49" charset="-122"/>
                <a:ea typeface="黑体" pitchFamily="49" charset="-122"/>
              </a:rPr>
              <a:t>）揭示了资本主义的内在矛盾</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3</a:t>
            </a:r>
            <a:r>
              <a:rPr lang="zh-CN" altLang="en-US" sz="3000" b="1" dirty="0" smtClean="0">
                <a:solidFill>
                  <a:srgbClr val="0000FF"/>
                </a:solidFill>
                <a:latin typeface="黑体" pitchFamily="49" charset="-122"/>
                <a:ea typeface="黑体" pitchFamily="49" charset="-122"/>
              </a:rPr>
              <a:t>）宣告了工人阶级的历史使命</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4</a:t>
            </a:r>
            <a:r>
              <a:rPr lang="zh-CN" altLang="en-US" sz="3000" b="1" dirty="0" smtClean="0">
                <a:solidFill>
                  <a:srgbClr val="0000FF"/>
                </a:solidFill>
                <a:latin typeface="黑体" pitchFamily="49" charset="-122"/>
                <a:ea typeface="黑体" pitchFamily="49" charset="-122"/>
              </a:rPr>
              <a:t>）昭示了未来共产主义社会的原则</a:t>
            </a:r>
            <a:endParaRPr lang="en-US" altLang="zh-CN" sz="3000" b="1" dirty="0" smtClean="0">
              <a:solidFill>
                <a:srgbClr val="0000FF"/>
              </a:solidFill>
              <a:latin typeface="黑体" pitchFamily="49" charset="-122"/>
              <a:ea typeface="黑体" pitchFamily="49" charset="-122"/>
            </a:endParaRPr>
          </a:p>
          <a:p>
            <a:r>
              <a:rPr lang="en-US" altLang="zh-CN" sz="3000" b="1" dirty="0" smtClean="0">
                <a:solidFill>
                  <a:srgbClr val="FF0000"/>
                </a:solidFill>
                <a:latin typeface="黑体" pitchFamily="49" charset="-122"/>
                <a:ea typeface="黑体" pitchFamily="49" charset="-122"/>
              </a:rPr>
              <a:t>2.</a:t>
            </a:r>
            <a:r>
              <a:rPr lang="zh-CN" altLang="en-US" sz="3000" b="1" dirty="0" smtClean="0">
                <a:solidFill>
                  <a:srgbClr val="FF0000"/>
                </a:solidFill>
                <a:latin typeface="黑体" pitchFamily="49" charset="-122"/>
                <a:ea typeface="黑体" pitchFamily="49" charset="-122"/>
              </a:rPr>
              <a:t>意义：</a:t>
            </a:r>
            <a:endParaRPr lang="en-US" altLang="zh-CN" sz="3000" b="1" dirty="0" smtClean="0">
              <a:solidFill>
                <a:srgbClr val="FF0000"/>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1</a:t>
            </a:r>
            <a:r>
              <a:rPr lang="zh-CN" altLang="en-US" sz="3000" b="1" dirty="0" smtClean="0">
                <a:solidFill>
                  <a:srgbClr val="0000FF"/>
                </a:solidFill>
                <a:latin typeface="黑体" pitchFamily="49" charset="-122"/>
                <a:ea typeface="黑体" pitchFamily="49" charset="-122"/>
              </a:rPr>
              <a:t>）标志着马克思主义的诞生</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2</a:t>
            </a:r>
            <a:r>
              <a:rPr lang="zh-CN" altLang="en-US" sz="3000" b="1" dirty="0" smtClean="0">
                <a:solidFill>
                  <a:srgbClr val="0000FF"/>
                </a:solidFill>
                <a:latin typeface="黑体" pitchFamily="49" charset="-122"/>
                <a:ea typeface="黑体" pitchFamily="49" charset="-122"/>
              </a:rPr>
              <a:t>）这一理论成为国际无产阶级无比锐利的思想武器；</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3</a:t>
            </a:r>
            <a:r>
              <a:rPr lang="zh-CN" altLang="en-US" sz="3000" b="1" dirty="0" smtClean="0">
                <a:solidFill>
                  <a:srgbClr val="0000FF"/>
                </a:solidFill>
                <a:latin typeface="黑体" pitchFamily="49" charset="-122"/>
                <a:ea typeface="黑体" pitchFamily="49" charset="-122"/>
              </a:rPr>
              <a:t>）在这一理论指导下，工人运动蓬勃兴起，对人类社会的进程产生了深远影响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ox(i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ox(in)">
                                      <p:cBhvr>
                                        <p:cTn id="31" dur="500"/>
                                        <p:tgtEl>
                                          <p:spTgt spid="3">
                                            <p:txEl>
                                              <p:pRg st="6" end="6"/>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ox(in)">
                                      <p:cBhvr>
                                        <p:cTn id="34" dur="500"/>
                                        <p:tgtEl>
                                          <p:spTgt spid="3">
                                            <p:txEl>
                                              <p:pRg st="7" end="7"/>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ox(i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500043"/>
            <a:ext cx="8572560" cy="584775"/>
          </a:xfrm>
          <a:prstGeom prst="rect">
            <a:avLst/>
          </a:prstGeom>
          <a:noFill/>
          <a:ln w="3175">
            <a:solidFill>
              <a:schemeClr val="tx1"/>
            </a:solidFill>
          </a:ln>
        </p:spPr>
        <p:txBody>
          <a:bodyPr wrap="square" rtlCol="0">
            <a:spAutoFit/>
          </a:bodyPr>
          <a:lstStyle/>
          <a:p>
            <a:r>
              <a:rPr lang="zh-CN" altLang="en-US" sz="3200" b="1" dirty="0" smtClean="0">
                <a:solidFill>
                  <a:srgbClr val="FF0000"/>
                </a:solidFill>
                <a:latin typeface="黑体" pitchFamily="49" charset="-122"/>
                <a:ea typeface="黑体" pitchFamily="49" charset="-122"/>
              </a:rPr>
              <a:t>知识点</a:t>
            </a:r>
            <a:r>
              <a:rPr lang="en-US" altLang="zh-CN" sz="3200" b="1" dirty="0" smtClean="0">
                <a:solidFill>
                  <a:srgbClr val="FF0000"/>
                </a:solidFill>
                <a:latin typeface="黑体" pitchFamily="49" charset="-122"/>
                <a:ea typeface="黑体" pitchFamily="49" charset="-122"/>
              </a:rPr>
              <a:t>3</a:t>
            </a:r>
            <a:r>
              <a:rPr lang="zh-CN" altLang="en-US" sz="3200" b="1" dirty="0" smtClean="0">
                <a:solidFill>
                  <a:srgbClr val="FF0000"/>
                </a:solidFill>
                <a:latin typeface="黑体" pitchFamily="49" charset="-122"/>
                <a:ea typeface="黑体" pitchFamily="49" charset="-122"/>
              </a:rPr>
              <a:t>：巴黎公社</a:t>
            </a:r>
          </a:p>
        </p:txBody>
      </p:sp>
      <p:sp>
        <p:nvSpPr>
          <p:cNvPr id="4" name="TextBox 3"/>
          <p:cNvSpPr txBox="1"/>
          <p:nvPr/>
        </p:nvSpPr>
        <p:spPr>
          <a:xfrm>
            <a:off x="357158" y="1500175"/>
            <a:ext cx="8501122" cy="3785652"/>
          </a:xfrm>
          <a:prstGeom prst="rect">
            <a:avLst/>
          </a:prstGeom>
          <a:noFill/>
          <a:ln w="3175">
            <a:solidFill>
              <a:schemeClr val="tx1"/>
            </a:solidFill>
          </a:ln>
        </p:spPr>
        <p:txBody>
          <a:bodyPr wrap="square" rtlCol="0">
            <a:spAutoFit/>
          </a:bodyPr>
          <a:lstStyle/>
          <a:p>
            <a:r>
              <a:rPr lang="en-US" altLang="zh-CN" sz="3000" b="1" dirty="0" smtClean="0">
                <a:solidFill>
                  <a:srgbClr val="FF0000"/>
                </a:solidFill>
                <a:latin typeface="黑体" pitchFamily="49" charset="-122"/>
                <a:ea typeface="黑体" pitchFamily="49" charset="-122"/>
              </a:rPr>
              <a:t>1</a:t>
            </a:r>
            <a:r>
              <a:rPr lang="zh-CN" altLang="en-US" sz="3000" b="1" dirty="0" smtClean="0">
                <a:solidFill>
                  <a:srgbClr val="FF0000"/>
                </a:solidFill>
                <a:latin typeface="黑体" pitchFamily="49" charset="-122"/>
                <a:ea typeface="黑体" pitchFamily="49" charset="-122"/>
              </a:rPr>
              <a:t>、背景：</a:t>
            </a:r>
            <a:endParaRPr lang="en-US" altLang="zh-CN" sz="3000" b="1" dirty="0" smtClean="0">
              <a:solidFill>
                <a:srgbClr val="FF0000"/>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1</a:t>
            </a:r>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1870</a:t>
            </a:r>
            <a:r>
              <a:rPr lang="zh-CN" altLang="en-US" sz="3000" b="1" dirty="0" smtClean="0">
                <a:solidFill>
                  <a:srgbClr val="0000FF"/>
                </a:solidFill>
                <a:latin typeface="黑体" pitchFamily="49" charset="-122"/>
                <a:ea typeface="黑体" pitchFamily="49" charset="-122"/>
              </a:rPr>
              <a:t>年普法战争爆发，法国战败，普鲁士军队包围了法国首都巴黎；</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2</a:t>
            </a:r>
            <a:r>
              <a:rPr lang="zh-CN" altLang="en-US" sz="3000" b="1" dirty="0" smtClean="0">
                <a:solidFill>
                  <a:srgbClr val="0000FF"/>
                </a:solidFill>
                <a:latin typeface="黑体" pitchFamily="49" charset="-122"/>
                <a:ea typeface="黑体" pitchFamily="49" charset="-122"/>
              </a:rPr>
              <a:t>）巴黎人民组成国民自卫军，武装起来，包围共和国首都；</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3</a:t>
            </a:r>
            <a:r>
              <a:rPr lang="zh-CN" altLang="en-US" sz="3000" b="1" dirty="0" smtClean="0">
                <a:solidFill>
                  <a:srgbClr val="0000FF"/>
                </a:solidFill>
                <a:latin typeface="黑体" pitchFamily="49" charset="-122"/>
                <a:ea typeface="黑体" pitchFamily="49" charset="-122"/>
              </a:rPr>
              <a:t>）</a:t>
            </a:r>
            <a:r>
              <a:rPr lang="en-US" altLang="zh-CN" sz="3000" b="1" dirty="0" smtClean="0">
                <a:solidFill>
                  <a:srgbClr val="0000FF"/>
                </a:solidFill>
                <a:latin typeface="黑体" pitchFamily="49" charset="-122"/>
                <a:ea typeface="黑体" pitchFamily="49" charset="-122"/>
              </a:rPr>
              <a:t>1871</a:t>
            </a:r>
            <a:r>
              <a:rPr lang="zh-CN" altLang="en-US" sz="3000" b="1" dirty="0" smtClean="0">
                <a:solidFill>
                  <a:srgbClr val="0000FF"/>
                </a:solidFill>
                <a:latin typeface="黑体" pitchFamily="49" charset="-122"/>
                <a:ea typeface="黑体" pitchFamily="49" charset="-122"/>
              </a:rPr>
              <a:t>年</a:t>
            </a:r>
            <a:r>
              <a:rPr lang="en-US" altLang="zh-CN" sz="3000" b="1" dirty="0" smtClean="0">
                <a:solidFill>
                  <a:srgbClr val="0000FF"/>
                </a:solidFill>
                <a:latin typeface="黑体" pitchFamily="49" charset="-122"/>
                <a:ea typeface="黑体" pitchFamily="49" charset="-122"/>
              </a:rPr>
              <a:t>3</a:t>
            </a:r>
            <a:r>
              <a:rPr lang="zh-CN" altLang="en-US" sz="3000" b="1" dirty="0" smtClean="0">
                <a:solidFill>
                  <a:srgbClr val="0000FF"/>
                </a:solidFill>
                <a:latin typeface="黑体" pitchFamily="49" charset="-122"/>
                <a:ea typeface="黑体" pitchFamily="49" charset="-122"/>
              </a:rPr>
              <a:t>月</a:t>
            </a:r>
            <a:r>
              <a:rPr lang="en-US" altLang="zh-CN" sz="3000" b="1" dirty="0" smtClean="0">
                <a:solidFill>
                  <a:srgbClr val="0000FF"/>
                </a:solidFill>
                <a:latin typeface="黑体" pitchFamily="49" charset="-122"/>
                <a:ea typeface="黑体" pitchFamily="49" charset="-122"/>
              </a:rPr>
              <a:t>18</a:t>
            </a:r>
            <a:r>
              <a:rPr lang="zh-CN" altLang="en-US" sz="3000" b="1" dirty="0" smtClean="0">
                <a:solidFill>
                  <a:srgbClr val="0000FF"/>
                </a:solidFill>
                <a:latin typeface="黑体" pitchFamily="49" charset="-122"/>
                <a:ea typeface="黑体" pitchFamily="49" charset="-122"/>
              </a:rPr>
              <a:t>日，资产阶级临时政府派军队偷袭巴黎市内国民自卫军的阵地，妄图解除国民自卫军的武装。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ox(in)">
                                      <p:cBhvr>
                                        <p:cTn id="15" dur="500"/>
                                        <p:tgtEl>
                                          <p:spTgt spid="4">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ox(in)">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500043"/>
            <a:ext cx="8572560" cy="584775"/>
          </a:xfrm>
          <a:prstGeom prst="rect">
            <a:avLst/>
          </a:prstGeom>
          <a:noFill/>
          <a:ln w="3175">
            <a:solidFill>
              <a:schemeClr val="tx1"/>
            </a:solidFill>
          </a:ln>
        </p:spPr>
        <p:txBody>
          <a:bodyPr wrap="square" rtlCol="0">
            <a:spAutoFit/>
          </a:bodyPr>
          <a:lstStyle/>
          <a:p>
            <a:r>
              <a:rPr lang="zh-CN" altLang="en-US" sz="3200" b="1" dirty="0" smtClean="0">
                <a:solidFill>
                  <a:srgbClr val="FF0000"/>
                </a:solidFill>
                <a:latin typeface="黑体" pitchFamily="49" charset="-122"/>
                <a:ea typeface="黑体" pitchFamily="49" charset="-122"/>
              </a:rPr>
              <a:t>知识点</a:t>
            </a:r>
            <a:r>
              <a:rPr lang="en-US" altLang="zh-CN" sz="3200" b="1" dirty="0" smtClean="0">
                <a:solidFill>
                  <a:srgbClr val="FF0000"/>
                </a:solidFill>
                <a:latin typeface="黑体" pitchFamily="49" charset="-122"/>
                <a:ea typeface="黑体" pitchFamily="49" charset="-122"/>
              </a:rPr>
              <a:t>3</a:t>
            </a:r>
            <a:r>
              <a:rPr lang="zh-CN" altLang="en-US" sz="3200" b="1" dirty="0" smtClean="0">
                <a:solidFill>
                  <a:srgbClr val="FF0000"/>
                </a:solidFill>
                <a:latin typeface="黑体" pitchFamily="49" charset="-122"/>
                <a:ea typeface="黑体" pitchFamily="49" charset="-122"/>
              </a:rPr>
              <a:t>：巴黎公社</a:t>
            </a:r>
          </a:p>
        </p:txBody>
      </p:sp>
      <p:sp>
        <p:nvSpPr>
          <p:cNvPr id="3" name="TextBox 2"/>
          <p:cNvSpPr txBox="1"/>
          <p:nvPr/>
        </p:nvSpPr>
        <p:spPr>
          <a:xfrm>
            <a:off x="214282" y="1500174"/>
            <a:ext cx="8643998" cy="2862322"/>
          </a:xfrm>
          <a:prstGeom prst="rect">
            <a:avLst/>
          </a:prstGeom>
          <a:noFill/>
          <a:ln w="3175">
            <a:solidFill>
              <a:schemeClr val="tx1"/>
            </a:solidFill>
          </a:ln>
        </p:spPr>
        <p:txBody>
          <a:bodyPr wrap="square" rtlCol="0">
            <a:spAutoFit/>
          </a:bodyPr>
          <a:lstStyle/>
          <a:p>
            <a:r>
              <a:rPr lang="en-US" altLang="zh-CN" sz="3000" b="1" dirty="0" smtClean="0">
                <a:solidFill>
                  <a:srgbClr val="0000FF"/>
                </a:solidFill>
                <a:latin typeface="黑体" pitchFamily="49" charset="-122"/>
                <a:ea typeface="黑体" pitchFamily="49" charset="-122"/>
              </a:rPr>
              <a:t>2.</a:t>
            </a:r>
            <a:r>
              <a:rPr lang="zh-CN" altLang="en-US" sz="3000" b="1" dirty="0" smtClean="0">
                <a:solidFill>
                  <a:srgbClr val="0000FF"/>
                </a:solidFill>
                <a:latin typeface="黑体" pitchFamily="49" charset="-122"/>
                <a:ea typeface="黑体" pitchFamily="49" charset="-122"/>
              </a:rPr>
              <a:t>公社的措施</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FF0000"/>
                </a:solidFill>
                <a:latin typeface="黑体" pitchFamily="49" charset="-122"/>
                <a:ea typeface="黑体" pitchFamily="49" charset="-122"/>
              </a:rPr>
              <a:t>（</a:t>
            </a:r>
            <a:r>
              <a:rPr lang="en-US" altLang="zh-CN" sz="3000" b="1" dirty="0" smtClean="0">
                <a:solidFill>
                  <a:srgbClr val="FF0000"/>
                </a:solidFill>
                <a:latin typeface="黑体" pitchFamily="49" charset="-122"/>
                <a:ea typeface="黑体" pitchFamily="49" charset="-122"/>
              </a:rPr>
              <a:t>1</a:t>
            </a:r>
            <a:r>
              <a:rPr lang="zh-CN" altLang="en-US" sz="3000" b="1" dirty="0" smtClean="0">
                <a:solidFill>
                  <a:srgbClr val="FF0000"/>
                </a:solidFill>
                <a:latin typeface="黑体" pitchFamily="49" charset="-122"/>
                <a:ea typeface="黑体" pitchFamily="49" charset="-122"/>
              </a:rPr>
              <a:t>）政治上：</a:t>
            </a:r>
            <a:r>
              <a:rPr lang="zh-CN" altLang="en-US" sz="3000" b="1" dirty="0" smtClean="0">
                <a:solidFill>
                  <a:srgbClr val="0000FF"/>
                </a:solidFill>
                <a:latin typeface="黑体" pitchFamily="49" charset="-122"/>
                <a:ea typeface="黑体" pitchFamily="49" charset="-122"/>
              </a:rPr>
              <a:t>直接选举产生的代表组成的公社委员会；</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FF0000"/>
                </a:solidFill>
                <a:latin typeface="黑体" pitchFamily="49" charset="-122"/>
                <a:ea typeface="黑体" pitchFamily="49" charset="-122"/>
              </a:rPr>
              <a:t>（</a:t>
            </a:r>
            <a:r>
              <a:rPr lang="en-US" altLang="zh-CN" sz="3000" b="1" dirty="0" smtClean="0">
                <a:solidFill>
                  <a:srgbClr val="FF0000"/>
                </a:solidFill>
                <a:latin typeface="黑体" pitchFamily="49" charset="-122"/>
                <a:ea typeface="黑体" pitchFamily="49" charset="-122"/>
              </a:rPr>
              <a:t>2</a:t>
            </a:r>
            <a:r>
              <a:rPr lang="zh-CN" altLang="en-US" sz="3000" b="1" dirty="0" smtClean="0">
                <a:solidFill>
                  <a:srgbClr val="FF0000"/>
                </a:solidFill>
                <a:latin typeface="黑体" pitchFamily="49" charset="-122"/>
                <a:ea typeface="黑体" pitchFamily="49" charset="-122"/>
              </a:rPr>
              <a:t>）经济上：</a:t>
            </a:r>
            <a:r>
              <a:rPr lang="zh-CN" altLang="en-US" sz="3000" b="1" dirty="0" smtClean="0">
                <a:solidFill>
                  <a:srgbClr val="0000FF"/>
                </a:solidFill>
                <a:latin typeface="黑体" pitchFamily="49" charset="-122"/>
                <a:ea typeface="黑体" pitchFamily="49" charset="-122"/>
              </a:rPr>
              <a:t>努力维护工人阶级的利益；</a:t>
            </a:r>
            <a:endParaRPr lang="en-US" altLang="zh-CN" sz="3000" b="1" dirty="0" smtClean="0">
              <a:solidFill>
                <a:srgbClr val="0000FF"/>
              </a:solidFill>
              <a:latin typeface="黑体" pitchFamily="49" charset="-122"/>
              <a:ea typeface="黑体" pitchFamily="49" charset="-122"/>
            </a:endParaRPr>
          </a:p>
          <a:p>
            <a:r>
              <a:rPr lang="zh-CN" altLang="en-US" sz="3000" b="1" dirty="0" smtClean="0">
                <a:solidFill>
                  <a:srgbClr val="FF0000"/>
                </a:solidFill>
                <a:latin typeface="黑体" pitchFamily="49" charset="-122"/>
                <a:ea typeface="黑体" pitchFamily="49" charset="-122"/>
              </a:rPr>
              <a:t>（</a:t>
            </a:r>
            <a:r>
              <a:rPr lang="en-US" altLang="zh-CN" sz="3000" b="1" dirty="0" smtClean="0">
                <a:solidFill>
                  <a:srgbClr val="FF0000"/>
                </a:solidFill>
                <a:latin typeface="黑体" pitchFamily="49" charset="-122"/>
                <a:ea typeface="黑体" pitchFamily="49" charset="-122"/>
              </a:rPr>
              <a:t>3</a:t>
            </a:r>
            <a:r>
              <a:rPr lang="zh-CN" altLang="en-US" sz="3000" b="1" dirty="0" smtClean="0">
                <a:solidFill>
                  <a:srgbClr val="FF0000"/>
                </a:solidFill>
                <a:latin typeface="黑体" pitchFamily="49" charset="-122"/>
                <a:ea typeface="黑体" pitchFamily="49" charset="-122"/>
              </a:rPr>
              <a:t>）其他方面：</a:t>
            </a:r>
            <a:r>
              <a:rPr lang="zh-CN" altLang="en-US" sz="3000" b="1" dirty="0" smtClean="0">
                <a:solidFill>
                  <a:srgbClr val="0000FF"/>
                </a:solidFill>
                <a:latin typeface="黑体" pitchFamily="49" charset="-122"/>
                <a:ea typeface="黑体" pitchFamily="49" charset="-122"/>
              </a:rPr>
              <a:t>用世俗教育代替宗教教育、实行义务教育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4414" y="2428868"/>
            <a:ext cx="6858048" cy="707886"/>
          </a:xfrm>
          <a:prstGeom prst="rect">
            <a:avLst/>
          </a:prstGeom>
          <a:noFill/>
        </p:spPr>
        <p:txBody>
          <a:bodyPr wrap="square" rtlCol="0">
            <a:spAutoFit/>
          </a:bodyPr>
          <a:lstStyle/>
          <a:p>
            <a:pPr algn="ctr"/>
            <a:r>
              <a:rPr lang="zh-CN" altLang="en-US" sz="4000" b="1" dirty="0" smtClean="0">
                <a:solidFill>
                  <a:srgbClr val="FF0000"/>
                </a:solidFill>
                <a:latin typeface="黑体" pitchFamily="49" charset="-122"/>
                <a:ea typeface="黑体" pitchFamily="49" charset="-122"/>
              </a:rPr>
              <a:t>第二部分 深度思考</a:t>
            </a:r>
            <a:endParaRPr lang="zh-CN" altLang="en-US" sz="4000" b="1"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957038"/>
            <a:ext cx="8643998" cy="2400657"/>
          </a:xfrm>
          <a:prstGeom prst="rect">
            <a:avLst/>
          </a:prstGeom>
          <a:noFill/>
          <a:ln w="3175">
            <a:solidFill>
              <a:schemeClr val="tx1"/>
            </a:solidFill>
          </a:ln>
        </p:spPr>
        <p:txBody>
          <a:bodyPr wrap="square" rtlCol="0">
            <a:spAutoFit/>
          </a:bodyPr>
          <a:lstStyle/>
          <a:p>
            <a:r>
              <a:rPr lang="zh-CN" altLang="en-US" sz="3000" b="1" dirty="0" smtClean="0">
                <a:solidFill>
                  <a:srgbClr val="FF0000"/>
                </a:solidFill>
                <a:latin typeface="黑体" pitchFamily="49" charset="-122"/>
                <a:ea typeface="黑体" pitchFamily="49" charset="-122"/>
              </a:rPr>
              <a:t>答：不等于。</a:t>
            </a:r>
            <a:endParaRPr lang="en-US" altLang="zh-CN" sz="3000" b="1" dirty="0" smtClean="0">
              <a:solidFill>
                <a:srgbClr val="FF0000"/>
              </a:solidFill>
              <a:latin typeface="黑体" pitchFamily="49" charset="-122"/>
              <a:ea typeface="黑体" pitchFamily="49" charset="-122"/>
            </a:endParaRPr>
          </a:p>
          <a:p>
            <a:r>
              <a:rPr lang="zh-CN" altLang="en-US" sz="3000" b="1" dirty="0" smtClean="0">
                <a:solidFill>
                  <a:srgbClr val="0000FF"/>
                </a:solidFill>
                <a:latin typeface="黑体" pitchFamily="49" charset="-122"/>
                <a:ea typeface="黑体" pitchFamily="49" charset="-122"/>
              </a:rPr>
              <a:t>    科学社会主义是马克思主义的重要组成部分，而不是全部。马克思主义是一套完整的科学理论体系，包括三个组成部分：马克思主义哲学、马克思主义政治经济学、科学社会主义。</a:t>
            </a:r>
          </a:p>
        </p:txBody>
      </p:sp>
      <p:sp>
        <p:nvSpPr>
          <p:cNvPr id="3" name="TextBox 2"/>
          <p:cNvSpPr txBox="1"/>
          <p:nvPr/>
        </p:nvSpPr>
        <p:spPr>
          <a:xfrm>
            <a:off x="214314" y="915401"/>
            <a:ext cx="8643966" cy="584775"/>
          </a:xfrm>
          <a:prstGeom prst="rect">
            <a:avLst/>
          </a:prstGeom>
          <a:noFill/>
          <a:ln w="3175">
            <a:solidFill>
              <a:schemeClr val="tx1"/>
            </a:solidFill>
          </a:ln>
        </p:spPr>
        <p:txBody>
          <a:bodyPr wrap="square" rtlCol="0">
            <a:spAutoFit/>
          </a:bodyPr>
          <a:lstStyle/>
          <a:p>
            <a:r>
              <a:rPr lang="zh-CN" altLang="en-US" sz="3200" b="1" dirty="0" smtClean="0">
                <a:solidFill>
                  <a:srgbClr val="FF0000"/>
                </a:solidFill>
                <a:latin typeface="黑体" pitchFamily="49" charset="-122"/>
                <a:ea typeface="黑体" pitchFamily="49" charset="-122"/>
              </a:rPr>
              <a:t>思考点</a:t>
            </a:r>
            <a:r>
              <a:rPr lang="en-US" altLang="zh-CN" sz="3200" b="1" dirty="0" smtClean="0">
                <a:solidFill>
                  <a:srgbClr val="FF0000"/>
                </a:solidFill>
                <a:latin typeface="黑体" pitchFamily="49" charset="-122"/>
                <a:ea typeface="黑体" pitchFamily="49" charset="-122"/>
              </a:rPr>
              <a:t>1</a:t>
            </a:r>
            <a:r>
              <a:rPr lang="zh-CN" altLang="en-US" sz="3200" b="1" dirty="0" smtClean="0">
                <a:solidFill>
                  <a:srgbClr val="FF0000"/>
                </a:solidFill>
                <a:latin typeface="黑体" pitchFamily="49" charset="-122"/>
                <a:ea typeface="黑体" pitchFamily="49" charset="-122"/>
              </a:rPr>
              <a:t>：科学社会主义等于马克思主义吗？</a:t>
            </a:r>
            <a:endParaRPr lang="en-US" altLang="zh-CN" sz="3200" b="1" dirty="0" smtClean="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836</TotalTime>
  <Words>1939</Words>
  <Application>Microsoft Office PowerPoint</Application>
  <PresentationFormat>全屏显示(4:3)</PresentationFormat>
  <Paragraphs>93</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流畅</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cp:lastModifiedBy>
  <cp:revision>35</cp:revision>
  <dcterms:created xsi:type="dcterms:W3CDTF">2017-10-24T02:04:03Z</dcterms:created>
  <dcterms:modified xsi:type="dcterms:W3CDTF">2017-10-28T22:54:41Z</dcterms:modified>
</cp:coreProperties>
</file>